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35"/>
  </p:notesMasterIdLst>
  <p:handoutMasterIdLst>
    <p:handoutMasterId r:id="rId36"/>
  </p:handoutMasterIdLst>
  <p:sldIdLst>
    <p:sldId id="288" r:id="rId2"/>
    <p:sldId id="256" r:id="rId3"/>
    <p:sldId id="279" r:id="rId4"/>
    <p:sldId id="257" r:id="rId5"/>
    <p:sldId id="258" r:id="rId6"/>
    <p:sldId id="294" r:id="rId7"/>
    <p:sldId id="265" r:id="rId8"/>
    <p:sldId id="272" r:id="rId9"/>
    <p:sldId id="273" r:id="rId10"/>
    <p:sldId id="276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78" r:id="rId20"/>
    <p:sldId id="275" r:id="rId21"/>
    <p:sldId id="291" r:id="rId22"/>
    <p:sldId id="261" r:id="rId23"/>
    <p:sldId id="289" r:id="rId24"/>
    <p:sldId id="295" r:id="rId25"/>
    <p:sldId id="266" r:id="rId26"/>
    <p:sldId id="268" r:id="rId27"/>
    <p:sldId id="293" r:id="rId28"/>
    <p:sldId id="290" r:id="rId29"/>
    <p:sldId id="269" r:id="rId30"/>
    <p:sldId id="267" r:id="rId31"/>
    <p:sldId id="270" r:id="rId32"/>
    <p:sldId id="292" r:id="rId33"/>
    <p:sldId id="271" r:id="rId34"/>
  </p:sldIdLst>
  <p:sldSz cx="9144000" cy="6858000" type="screen4x3"/>
  <p:notesSz cx="69469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C9800"/>
    <a:srgbClr val="D6DB0F"/>
    <a:srgbClr val="EAEF1B"/>
    <a:srgbClr val="31C0CF"/>
    <a:srgbClr val="CC3300"/>
    <a:srgbClr val="81CFD5"/>
    <a:srgbClr val="969696"/>
    <a:srgbClr val="D0A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069" autoAdjust="0"/>
  </p:normalViewPr>
  <p:slideViewPr>
    <p:cSldViewPr snapToGrid="0"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CEF17-87D9-4CA4-A50C-C149ACDC35B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76F3ADD3-7EB9-425C-9153-0A32652DA203}">
      <dgm:prSet phldrT="[Text]" custT="1"/>
      <dgm:spPr/>
      <dgm:t>
        <a:bodyPr/>
        <a:lstStyle/>
        <a:p>
          <a:r>
            <a:rPr lang="en-US" sz="4000" dirty="0" smtClean="0"/>
            <a:t>Avoid This!</a:t>
          </a:r>
          <a:endParaRPr lang="en-US" sz="4000" dirty="0"/>
        </a:p>
      </dgm:t>
    </dgm:pt>
    <dgm:pt modelId="{4F38ED79-BBE8-4CFB-9D32-CC36F2477786}" type="parTrans" cxnId="{638F4044-035D-4D24-AF25-77223ED64CF7}">
      <dgm:prSet/>
      <dgm:spPr/>
      <dgm:t>
        <a:bodyPr/>
        <a:lstStyle/>
        <a:p>
          <a:endParaRPr lang="en-US"/>
        </a:p>
      </dgm:t>
    </dgm:pt>
    <dgm:pt modelId="{2E20A883-04B2-4CCC-93E2-0B26FF6465EC}" type="sibTrans" cxnId="{638F4044-035D-4D24-AF25-77223ED64CF7}">
      <dgm:prSet/>
      <dgm:spPr/>
      <dgm:t>
        <a:bodyPr/>
        <a:lstStyle/>
        <a:p>
          <a:endParaRPr lang="en-US"/>
        </a:p>
      </dgm:t>
    </dgm:pt>
    <dgm:pt modelId="{FB8EEFB2-60A7-4F0D-AAF4-3DF8B4C96322}" type="pres">
      <dgm:prSet presAssocID="{823CEF17-87D9-4CA4-A50C-C149ACDC35B5}" presName="Name0" presStyleCnt="0">
        <dgm:presLayoutVars>
          <dgm:dir/>
          <dgm:animLvl val="lvl"/>
          <dgm:resizeHandles val="exact"/>
        </dgm:presLayoutVars>
      </dgm:prSet>
      <dgm:spPr/>
    </dgm:pt>
    <dgm:pt modelId="{FEA4E3C7-73F7-4172-8818-1083728CA5E7}" type="pres">
      <dgm:prSet presAssocID="{823CEF17-87D9-4CA4-A50C-C149ACDC35B5}" presName="dummy" presStyleCnt="0"/>
      <dgm:spPr/>
    </dgm:pt>
    <dgm:pt modelId="{55DF61B8-CC9E-4E23-A7F2-EE3BA3AC1829}" type="pres">
      <dgm:prSet presAssocID="{823CEF17-87D9-4CA4-A50C-C149ACDC35B5}" presName="linH" presStyleCnt="0"/>
      <dgm:spPr/>
    </dgm:pt>
    <dgm:pt modelId="{1C152DB4-F65F-4FEB-B199-7294500AC4CA}" type="pres">
      <dgm:prSet presAssocID="{823CEF17-87D9-4CA4-A50C-C149ACDC35B5}" presName="padding1" presStyleCnt="0"/>
      <dgm:spPr/>
    </dgm:pt>
    <dgm:pt modelId="{2E07EFDF-349B-4A20-8B5C-43E5EF6AAF97}" type="pres">
      <dgm:prSet presAssocID="{76F3ADD3-7EB9-425C-9153-0A32652DA203}" presName="linV" presStyleCnt="0"/>
      <dgm:spPr/>
    </dgm:pt>
    <dgm:pt modelId="{0FFF3939-E3EB-4427-801B-E683B89C2DC0}" type="pres">
      <dgm:prSet presAssocID="{76F3ADD3-7EB9-425C-9153-0A32652DA203}" presName="spVertical1" presStyleCnt="0"/>
      <dgm:spPr/>
    </dgm:pt>
    <dgm:pt modelId="{86195AF0-10FA-4FE6-9412-B84647C207BA}" type="pres">
      <dgm:prSet presAssocID="{76F3ADD3-7EB9-425C-9153-0A32652DA203}" presName="parTx" presStyleLbl="revTx" presStyleIdx="0" presStyleCnt="1" custScaleX="266220" custScaleY="115490" custLinFactNeighborX="-13657" custLinFactNeighborY="-149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1B6C3-2352-4E4A-A29E-31D1333D5A16}" type="pres">
      <dgm:prSet presAssocID="{76F3ADD3-7EB9-425C-9153-0A32652DA203}" presName="spVertical2" presStyleCnt="0"/>
      <dgm:spPr/>
    </dgm:pt>
    <dgm:pt modelId="{7DD9233D-F94B-493F-B3CD-516BC24F640E}" type="pres">
      <dgm:prSet presAssocID="{76F3ADD3-7EB9-425C-9153-0A32652DA203}" presName="spVertical3" presStyleCnt="0"/>
      <dgm:spPr/>
    </dgm:pt>
    <dgm:pt modelId="{FF988E67-C33B-42C1-A8F7-76CEF6A4554A}" type="pres">
      <dgm:prSet presAssocID="{823CEF17-87D9-4CA4-A50C-C149ACDC35B5}" presName="padding2" presStyleCnt="0"/>
      <dgm:spPr/>
    </dgm:pt>
    <dgm:pt modelId="{291827F4-A02F-4E3C-8D96-0C4DBCEA70B4}" type="pres">
      <dgm:prSet presAssocID="{823CEF17-87D9-4CA4-A50C-C149ACDC35B5}" presName="negArrow" presStyleCnt="0"/>
      <dgm:spPr/>
    </dgm:pt>
    <dgm:pt modelId="{7F52C325-B860-4D38-8748-B7D925CBDFBC}" type="pres">
      <dgm:prSet presAssocID="{823CEF17-87D9-4CA4-A50C-C149ACDC35B5}" presName="backgroundArrow" presStyleLbl="node1" presStyleIdx="0" presStyleCnt="1" custScaleX="85698" custLinFactNeighborX="3905" custLinFactNeighborY="-3595"/>
      <dgm:spPr/>
    </dgm:pt>
  </dgm:ptLst>
  <dgm:cxnLst>
    <dgm:cxn modelId="{638F4044-035D-4D24-AF25-77223ED64CF7}" srcId="{823CEF17-87D9-4CA4-A50C-C149ACDC35B5}" destId="{76F3ADD3-7EB9-425C-9153-0A32652DA203}" srcOrd="0" destOrd="0" parTransId="{4F38ED79-BBE8-4CFB-9D32-CC36F2477786}" sibTransId="{2E20A883-04B2-4CCC-93E2-0B26FF6465EC}"/>
    <dgm:cxn modelId="{8A65DDD3-D6CF-4F8D-B503-244D785212F3}" type="presOf" srcId="{823CEF17-87D9-4CA4-A50C-C149ACDC35B5}" destId="{FB8EEFB2-60A7-4F0D-AAF4-3DF8B4C96322}" srcOrd="0" destOrd="0" presId="urn:microsoft.com/office/officeart/2005/8/layout/hProcess3"/>
    <dgm:cxn modelId="{1EB8805A-4280-49EA-9989-CDC766F0D5FA}" type="presOf" srcId="{76F3ADD3-7EB9-425C-9153-0A32652DA203}" destId="{86195AF0-10FA-4FE6-9412-B84647C207BA}" srcOrd="0" destOrd="0" presId="urn:microsoft.com/office/officeart/2005/8/layout/hProcess3"/>
    <dgm:cxn modelId="{9B6CC4BB-84EF-440F-9F85-024DBC8C8297}" type="presParOf" srcId="{FB8EEFB2-60A7-4F0D-AAF4-3DF8B4C96322}" destId="{FEA4E3C7-73F7-4172-8818-1083728CA5E7}" srcOrd="0" destOrd="0" presId="urn:microsoft.com/office/officeart/2005/8/layout/hProcess3"/>
    <dgm:cxn modelId="{0F001FA4-DBFA-454F-BA69-80C82B6CB473}" type="presParOf" srcId="{FB8EEFB2-60A7-4F0D-AAF4-3DF8B4C96322}" destId="{55DF61B8-CC9E-4E23-A7F2-EE3BA3AC1829}" srcOrd="1" destOrd="0" presId="urn:microsoft.com/office/officeart/2005/8/layout/hProcess3"/>
    <dgm:cxn modelId="{0F95B797-C392-4FFC-8A32-FD1B71FB8191}" type="presParOf" srcId="{55DF61B8-CC9E-4E23-A7F2-EE3BA3AC1829}" destId="{1C152DB4-F65F-4FEB-B199-7294500AC4CA}" srcOrd="0" destOrd="0" presId="urn:microsoft.com/office/officeart/2005/8/layout/hProcess3"/>
    <dgm:cxn modelId="{BEE96232-950E-4BF0-BAC1-D5BF5D15AE33}" type="presParOf" srcId="{55DF61B8-CC9E-4E23-A7F2-EE3BA3AC1829}" destId="{2E07EFDF-349B-4A20-8B5C-43E5EF6AAF97}" srcOrd="1" destOrd="0" presId="urn:microsoft.com/office/officeart/2005/8/layout/hProcess3"/>
    <dgm:cxn modelId="{A9EC3D3C-0414-43B3-947B-C6DC39BE11D8}" type="presParOf" srcId="{2E07EFDF-349B-4A20-8B5C-43E5EF6AAF97}" destId="{0FFF3939-E3EB-4427-801B-E683B89C2DC0}" srcOrd="0" destOrd="0" presId="urn:microsoft.com/office/officeart/2005/8/layout/hProcess3"/>
    <dgm:cxn modelId="{7C8D4A9E-6E55-4C85-877D-0DCB976C585D}" type="presParOf" srcId="{2E07EFDF-349B-4A20-8B5C-43E5EF6AAF97}" destId="{86195AF0-10FA-4FE6-9412-B84647C207BA}" srcOrd="1" destOrd="0" presId="urn:microsoft.com/office/officeart/2005/8/layout/hProcess3"/>
    <dgm:cxn modelId="{32EF35B0-DDBC-4228-A2DB-877AE1707876}" type="presParOf" srcId="{2E07EFDF-349B-4A20-8B5C-43E5EF6AAF97}" destId="{3511B6C3-2352-4E4A-A29E-31D1333D5A16}" srcOrd="2" destOrd="0" presId="urn:microsoft.com/office/officeart/2005/8/layout/hProcess3"/>
    <dgm:cxn modelId="{9D58BD45-F376-470D-BC98-92765609A8FB}" type="presParOf" srcId="{2E07EFDF-349B-4A20-8B5C-43E5EF6AAF97}" destId="{7DD9233D-F94B-493F-B3CD-516BC24F640E}" srcOrd="3" destOrd="0" presId="urn:microsoft.com/office/officeart/2005/8/layout/hProcess3"/>
    <dgm:cxn modelId="{70DCF0B1-87E5-40C9-ADD7-C40DFB4360E7}" type="presParOf" srcId="{55DF61B8-CC9E-4E23-A7F2-EE3BA3AC1829}" destId="{FF988E67-C33B-42C1-A8F7-76CEF6A4554A}" srcOrd="2" destOrd="0" presId="urn:microsoft.com/office/officeart/2005/8/layout/hProcess3"/>
    <dgm:cxn modelId="{858334B4-B7B8-4C8D-95DA-69496A26493C}" type="presParOf" srcId="{55DF61B8-CC9E-4E23-A7F2-EE3BA3AC1829}" destId="{291827F4-A02F-4E3C-8D96-0C4DBCEA70B4}" srcOrd="3" destOrd="0" presId="urn:microsoft.com/office/officeart/2005/8/layout/hProcess3"/>
    <dgm:cxn modelId="{AF364257-0D5B-46EF-AEF5-996A6563A550}" type="presParOf" srcId="{55DF61B8-CC9E-4E23-A7F2-EE3BA3AC1829}" destId="{7F52C325-B860-4D38-8748-B7D925CBDFBC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52C325-B860-4D38-8748-B7D925CBDFBC}">
      <dsp:nvSpPr>
        <dsp:cNvPr id="0" name=""/>
        <dsp:cNvSpPr/>
      </dsp:nvSpPr>
      <dsp:spPr>
        <a:xfrm>
          <a:off x="0" y="0"/>
          <a:ext cx="3675355" cy="1470142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95AF0-10FA-4FE6-9412-B84647C207BA}">
      <dsp:nvSpPr>
        <dsp:cNvPr id="0" name=""/>
        <dsp:cNvSpPr/>
      </dsp:nvSpPr>
      <dsp:spPr>
        <a:xfrm>
          <a:off x="143523" y="342483"/>
          <a:ext cx="3009889" cy="848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0" rIns="0" bIns="406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Avoid This!</a:t>
          </a:r>
          <a:endParaRPr lang="en-US" sz="4000" kern="1200" dirty="0"/>
        </a:p>
      </dsp:txBody>
      <dsp:txXfrm>
        <a:off x="143523" y="342483"/>
        <a:ext cx="3009889" cy="848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57CCCE53-EBB9-49B4-B02E-E96F27E365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/>
            </a:lvl1pPr>
          </a:lstStyle>
          <a:p>
            <a:pPr>
              <a:defRPr/>
            </a:pPr>
            <a:fld id="{0BD62C1E-EBC1-4405-9D03-CD0F16A18D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F1E62F-7B19-4FE3-B502-6D56C232B635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 smtClean="0"/>
              <a:t>Insert a map of your country.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81DD6-BCB5-4BEF-B694-5FCCFD0B5142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 smtClean="0"/>
              <a:t>Insert a picture of one of the geographic features of your country.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85549-1611-468A-A34B-D67C0DF5FAAE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altLang="en-US" sz="2400" smtClean="0"/>
              <a:t>Insert a picture illustrating a season in your country.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7" descr="csk_biorep_page1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3176588"/>
            <a:ext cx="6459537" cy="207486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96863"/>
            <a:ext cx="5629275" cy="136842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7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7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34D70-F286-4E39-8694-7FF6469D4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DE230-0C7B-4EB5-BC5E-07789062F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8975" y="225425"/>
            <a:ext cx="1709738" cy="5975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225425"/>
            <a:ext cx="4978400" cy="5975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C3D8E-51E2-4B7F-AB46-F554E9BD4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25425"/>
            <a:ext cx="6840538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8175" y="1449388"/>
            <a:ext cx="3343275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03850" y="1449388"/>
            <a:ext cx="3344863" cy="475138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55628-1C06-4BEA-806B-D6E046D5C6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25425"/>
            <a:ext cx="6840538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449388"/>
            <a:ext cx="6840538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175" y="3900488"/>
            <a:ext cx="6840538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1E83F-E701-4C07-8F6E-E6D78470E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25425"/>
            <a:ext cx="6840538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8175" y="1449388"/>
            <a:ext cx="3343275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03850" y="1449388"/>
            <a:ext cx="3344863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03850" y="3900488"/>
            <a:ext cx="3344863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88B39-1294-4AAC-8919-0A627C781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25425"/>
            <a:ext cx="6840538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449388"/>
            <a:ext cx="3343275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3850" y="1449388"/>
            <a:ext cx="3344863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F357E-223F-4B56-AF4E-217B8494D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BB8A6-1623-4113-89FC-41B47035B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AF0E6-84D6-41F6-B16B-852E4C127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449388"/>
            <a:ext cx="3343275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3850" y="1449388"/>
            <a:ext cx="3344863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B9DEA-EA83-42C3-85BD-749B61984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7C911-C1F2-4382-9FA6-153F7498BB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0B2E6-86BB-4BCD-9F3B-D3E86D537A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2E9ED-8621-4705-9FF2-FDDD66B8E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31E4A-1FB2-4E61-A95B-5351728444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4675A-A3F4-4C98-BCB8-0625E9E2DC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6" descr="csk_biorep_page2IMAG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25425"/>
            <a:ext cx="68405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449388"/>
            <a:ext cx="6840538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308725"/>
            <a:ext cx="18383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308725"/>
            <a:ext cx="43148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Century Gothic" pitchFamily="34" charset="0"/>
              </a:defRPr>
            </a:lvl1pPr>
          </a:lstStyle>
          <a:p>
            <a:pPr>
              <a:defRPr/>
            </a:pPr>
            <a:fld id="{DD353635-F328-4CF1-B73B-2ACBC3975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  <p:sldLayoutId id="2147484046" r:id="rId13"/>
    <p:sldLayoutId id="2147484047" r:id="rId14"/>
    <p:sldLayoutId id="2147484048" r:id="rId15"/>
  </p:sldLayoutIdLst>
  <p:transition spd="slow">
    <p:cover dir="l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Microsoft_Office_Excel_Chart2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7038" y="319088"/>
            <a:ext cx="8301037" cy="5732462"/>
          </a:xfrm>
        </p:spPr>
        <p:txBody>
          <a:bodyPr/>
          <a:lstStyle/>
          <a:p>
            <a:pPr algn="ctr" eaLnBrk="1" hangingPunct="1"/>
            <a:r>
              <a:rPr lang="en-US" altLang="en-US" sz="4000" smtClean="0"/>
              <a:t>The Arkansas Scholars Program</a:t>
            </a:r>
            <a:r>
              <a:rPr lang="en-US" altLang="en-US" sz="1600" smtClean="0"/>
              <a:t> </a:t>
            </a:r>
            <a:br>
              <a:rPr lang="en-US" altLang="en-US" sz="1600" smtClean="0"/>
            </a:br>
            <a:r>
              <a:rPr lang="en-US" altLang="en-US" sz="1600" smtClean="0"/>
              <a:t/>
            </a:r>
            <a:br>
              <a:rPr lang="en-US" altLang="en-US" sz="1600" smtClean="0"/>
            </a:br>
            <a:r>
              <a:rPr lang="en-US" altLang="en-US" sz="4000" smtClean="0"/>
              <a:t>Supported by:</a:t>
            </a:r>
            <a:br>
              <a:rPr lang="en-US" altLang="en-US" sz="4000" smtClean="0"/>
            </a:br>
            <a:r>
              <a:rPr lang="en-US" altLang="en-US" sz="1600" smtClean="0"/>
              <a:t/>
            </a:r>
            <a:br>
              <a:rPr lang="en-US" altLang="en-US" sz="1600" smtClean="0"/>
            </a:br>
            <a:r>
              <a:rPr lang="en-US" altLang="en-US" sz="4000" smtClean="0"/>
              <a:t>The Arkansas Business &amp; Education Alliance</a:t>
            </a:r>
            <a:r>
              <a:rPr lang="en-US" altLang="en-US" sz="2800" smtClean="0"/>
              <a:t> </a:t>
            </a:r>
            <a:br>
              <a:rPr lang="en-US" altLang="en-US" sz="2800" smtClean="0"/>
            </a:br>
            <a:r>
              <a:rPr lang="en-US" altLang="en-US" sz="4000" smtClean="0"/>
              <a:t>(ABEA)</a:t>
            </a:r>
            <a:br>
              <a:rPr lang="en-US" altLang="en-US" sz="4000" smtClean="0"/>
            </a:br>
            <a:r>
              <a:rPr lang="en-US" altLang="en-US" sz="2000" smtClean="0"/>
              <a:t>and</a:t>
            </a:r>
            <a:r>
              <a:rPr lang="en-US" altLang="en-US" sz="1600" smtClean="0"/>
              <a:t/>
            </a:r>
            <a:br>
              <a:rPr lang="en-US" altLang="en-US" sz="1600" smtClean="0"/>
            </a:br>
            <a:r>
              <a:rPr lang="en-US" altLang="en-US" sz="4000" smtClean="0"/>
              <a:t>Your Local Chamber of Commerce</a:t>
            </a:r>
          </a:p>
        </p:txBody>
      </p:sp>
      <p:pic>
        <p:nvPicPr>
          <p:cNvPr id="151556" name="Picture 4" descr="arkscholarscolor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1300" y="6181725"/>
            <a:ext cx="609600" cy="549275"/>
          </a:xfrm>
          <a:noFill/>
        </p:spPr>
      </p:pic>
    </p:spTree>
    <p:custDataLst>
      <p:tags r:id="rId1"/>
    </p:custData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225425"/>
            <a:ext cx="8059738" cy="1008063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How Can I Invest in My Education</a:t>
            </a:r>
            <a:r>
              <a:rPr lang="en-US" altLang="en-US" sz="3600" b="1" smtClean="0">
                <a:latin typeface="Arial" charset="0"/>
              </a:rPr>
              <a:t>?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449388"/>
            <a:ext cx="8240713" cy="5116512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BC9800"/>
                </a:solidFill>
              </a:rPr>
              <a:t>Choose to become an Arkansas Scholar </a:t>
            </a:r>
            <a:r>
              <a:rPr lang="en-US" altLang="en-US" sz="1800" b="1" smtClean="0">
                <a:solidFill>
                  <a:srgbClr val="BC9800"/>
                </a:solidFill>
              </a:rPr>
              <a:t>(sign up today)</a:t>
            </a:r>
          </a:p>
          <a:p>
            <a:pPr eaLnBrk="1" hangingPunct="1"/>
            <a:r>
              <a:rPr lang="en-US" altLang="en-US" b="1" smtClean="0">
                <a:solidFill>
                  <a:srgbClr val="BC9800"/>
                </a:solidFill>
              </a:rPr>
              <a:t>Ask your parents to remind you to do your homework</a:t>
            </a:r>
          </a:p>
          <a:p>
            <a:pPr eaLnBrk="1" hangingPunct="1"/>
            <a:r>
              <a:rPr lang="en-US" altLang="en-US" b="1" smtClean="0">
                <a:solidFill>
                  <a:srgbClr val="BC9800"/>
                </a:solidFill>
              </a:rPr>
              <a:t>Make “C’s” or better in all your subjects</a:t>
            </a:r>
          </a:p>
          <a:p>
            <a:pPr eaLnBrk="1" hangingPunct="1"/>
            <a:r>
              <a:rPr lang="en-US" altLang="en-US" b="1" smtClean="0">
                <a:solidFill>
                  <a:srgbClr val="BC9800"/>
                </a:solidFill>
              </a:rPr>
              <a:t>Go to class</a:t>
            </a:r>
          </a:p>
          <a:p>
            <a:pPr eaLnBrk="1" hangingPunct="1"/>
            <a:r>
              <a:rPr lang="en-US" altLang="en-US" b="1" smtClean="0">
                <a:solidFill>
                  <a:srgbClr val="BC9800"/>
                </a:solidFill>
              </a:rPr>
              <a:t>Listen</a:t>
            </a:r>
          </a:p>
          <a:p>
            <a:pPr eaLnBrk="1" hangingPunct="1"/>
            <a:r>
              <a:rPr lang="en-US" altLang="en-US" b="1" smtClean="0">
                <a:solidFill>
                  <a:srgbClr val="BC9800"/>
                </a:solidFill>
              </a:rPr>
              <a:t>Take good notes</a:t>
            </a:r>
          </a:p>
          <a:p>
            <a:pPr eaLnBrk="1" hangingPunct="1"/>
            <a:r>
              <a:rPr lang="en-US" altLang="en-US" b="1" smtClean="0">
                <a:solidFill>
                  <a:srgbClr val="BC9800"/>
                </a:solidFill>
              </a:rPr>
              <a:t>Ask questions when you don’t understand something</a:t>
            </a:r>
          </a:p>
          <a:p>
            <a:pPr eaLnBrk="1" hangingPunct="1"/>
            <a:r>
              <a:rPr lang="en-US" altLang="en-US" b="1" smtClean="0">
                <a:solidFill>
                  <a:srgbClr val="BC9800"/>
                </a:solidFill>
              </a:rPr>
              <a:t>Talk with other students about your course work</a:t>
            </a:r>
          </a:p>
          <a:p>
            <a:pPr eaLnBrk="1" hangingPunct="1"/>
            <a:r>
              <a:rPr lang="en-US" altLang="en-US" b="1" smtClean="0">
                <a:solidFill>
                  <a:srgbClr val="BC9800"/>
                </a:solidFill>
              </a:rPr>
              <a:t>Do your homework and ask for help when needed</a:t>
            </a:r>
          </a:p>
          <a:p>
            <a:pPr eaLnBrk="1" hangingPunct="1"/>
            <a:r>
              <a:rPr lang="en-US" altLang="en-US" b="1" smtClean="0">
                <a:solidFill>
                  <a:srgbClr val="BC9800"/>
                </a:solidFill>
              </a:rPr>
              <a:t>Study or prepare for exams (it matters)</a:t>
            </a:r>
          </a:p>
          <a:p>
            <a:pPr algn="ctr" eaLnBrk="1" hangingPunct="1">
              <a:buFontTx/>
              <a:buNone/>
            </a:pPr>
            <a:r>
              <a:rPr lang="en-US" altLang="en-US" sz="2400" b="1" i="1" smtClean="0"/>
              <a:t>          </a:t>
            </a:r>
            <a:r>
              <a:rPr lang="en-US" altLang="en-US" b="1" i="1" smtClean="0"/>
              <a:t>If you will do these 10 things, you will be on a path for success in school and in life after graduation.</a:t>
            </a:r>
          </a:p>
        </p:txBody>
      </p:sp>
      <p:pic>
        <p:nvPicPr>
          <p:cNvPr id="136196" name="Picture 4" descr="arkscholars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38" y="6205538"/>
            <a:ext cx="6556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36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998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998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998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998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998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998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998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7998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9998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1998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6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6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36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3998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7263" y="1766888"/>
            <a:ext cx="8186737" cy="4878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smtClean="0"/>
              <a:t>What would it be like to have a job right out of high school making $11.33 per hour</a:t>
            </a:r>
            <a:r>
              <a:rPr lang="en-US" altLang="en-US" sz="4000" smtClean="0">
                <a:latin typeface="Arial" charset="0"/>
              </a:rPr>
              <a:t>?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z="4000" smtClean="0"/>
              <a:t>Let’s look at a budget of $1,963 per month.</a:t>
            </a:r>
          </a:p>
        </p:txBody>
      </p:sp>
      <p:pic>
        <p:nvPicPr>
          <p:cNvPr id="141316" name="Picture 4" descr="arkscholars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6129338"/>
            <a:ext cx="6556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4363" y="598488"/>
            <a:ext cx="80613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600" b="1">
                <a:latin typeface="Century Gothic" pitchFamily="34" charset="0"/>
              </a:rPr>
              <a:t>Real Life Scenario</a:t>
            </a:r>
            <a:endParaRPr lang="en-US" altLang="en-US" sz="3600" b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68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68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rev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225425"/>
            <a:ext cx="8636000" cy="1008063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Budget for a $1,963</a:t>
            </a:r>
            <a:r>
              <a:rPr lang="en-US" altLang="en-US" smtClean="0"/>
              <a:t> </a:t>
            </a:r>
            <a:r>
              <a:rPr lang="en-US" altLang="en-US" sz="3600" b="1" smtClean="0"/>
              <a:t>Monthly Salary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31875" y="1346200"/>
            <a:ext cx="7508875" cy="5262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800" dirty="0" smtClean="0"/>
              <a:t>			                                                       </a:t>
            </a:r>
            <a:r>
              <a:rPr lang="en-US" sz="1600" u="sng" dirty="0" smtClean="0"/>
              <a:t>Expense</a:t>
            </a:r>
            <a:r>
              <a:rPr lang="en-US" sz="1600" dirty="0" smtClean="0"/>
              <a:t>	    </a:t>
            </a:r>
            <a:r>
              <a:rPr lang="en-US" sz="1600" u="sng" dirty="0" smtClean="0"/>
              <a:t>Amount Remaining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dirty="0" smtClean="0"/>
              <a:t>Federal Income Tax   		324		1,639	                       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dirty="0" smtClean="0"/>
              <a:t>State Income Tax		  86		1,553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dirty="0" smtClean="0"/>
              <a:t>FICA + Medicare Tax		186		1,367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dirty="0" smtClean="0"/>
              <a:t>Housing (rent 1 </a:t>
            </a:r>
            <a:r>
              <a:rPr lang="en-US" sz="1400" dirty="0" err="1" smtClean="0"/>
              <a:t>bdr</a:t>
            </a:r>
            <a:r>
              <a:rPr lang="en-US" sz="1400" dirty="0" smtClean="0"/>
              <a:t>. Unfurnished)	400		  967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dirty="0" smtClean="0"/>
              <a:t>Food				225		  742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dirty="0" smtClean="0"/>
              <a:t>Car Payment			200		  542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dirty="0" smtClean="0"/>
              <a:t>Insurance 			  80		  462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dirty="0" smtClean="0"/>
              <a:t>Gasoline			  60		  402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dirty="0" smtClean="0"/>
              <a:t>Phone				  40		  362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dirty="0" smtClean="0"/>
              <a:t>Utilities				140		  222	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dirty="0" smtClean="0"/>
              <a:t>Clothing			  22		  200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dirty="0" smtClean="0"/>
              <a:t>Entertainment			  60		  140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dirty="0" smtClean="0"/>
              <a:t>Savings			  30		  110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dirty="0" smtClean="0"/>
              <a:t>Personal Items			  30		    80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dirty="0" smtClean="0"/>
              <a:t>Medical Expense			  20		    60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dirty="0" smtClean="0"/>
              <a:t>Furniture, TV, and Appliances	  30		    30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dirty="0" smtClean="0"/>
              <a:t>Miscellaneous			  30		      0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What can you do about this problem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34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902450" y="2257425"/>
          <a:ext cx="347663" cy="682625"/>
        </p:xfrm>
        <a:graphic>
          <a:graphicData uri="http://schemas.openxmlformats.org/presentationml/2006/ole">
            <p:oleObj spid="_x0000_s14340" r:id="rId3" imgW="347502" imgH="682811" progId="Excel.Chart.8">
              <p:embed/>
            </p:oleObj>
          </a:graphicData>
        </a:graphic>
      </p:graphicFrame>
      <p:graphicFrame>
        <p:nvGraphicFramePr>
          <p:cNvPr id="1434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515225" y="1665288"/>
          <a:ext cx="1176338" cy="4548187"/>
        </p:xfrm>
        <a:graphic>
          <a:graphicData uri="http://schemas.openxmlformats.org/presentationml/2006/ole">
            <p:oleObj spid="_x0000_s14341" r:id="rId4" imgW="1176630" imgH="4548010" progId="Excel.Chart.8">
              <p:embed/>
            </p:oleObj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874000" y="1701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42393" name="Picture 57" descr="arkscholars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338" y="6129338"/>
            <a:ext cx="6556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58"/>
          <p:cNvSpPr>
            <a:spLocks noChangeArrowheads="1"/>
          </p:cNvSpPr>
          <p:nvPr/>
        </p:nvSpPr>
        <p:spPr bwMode="auto">
          <a:xfrm flipV="1">
            <a:off x="1028700" y="6242050"/>
            <a:ext cx="4492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lvl="4"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endParaRPr lang="en-US" altLang="en-US" sz="1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4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2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2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2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2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2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2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2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2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2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2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2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2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2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2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2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2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2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2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2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2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2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2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2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2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idx="1"/>
          </p:nvPr>
        </p:nvSpPr>
        <p:spPr>
          <a:xfrm>
            <a:off x="3182938" y="2351088"/>
            <a:ext cx="5532437" cy="42576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3800" smtClean="0"/>
          </a:p>
          <a:p>
            <a:pPr eaLnBrk="1" hangingPunct="1">
              <a:buFontTx/>
              <a:buNone/>
            </a:pPr>
            <a:r>
              <a:rPr lang="en-US" altLang="en-US" sz="3200" b="1" smtClean="0"/>
              <a:t>Let’s take a look at what various careers with different educational requirements earn.</a:t>
            </a:r>
          </a:p>
        </p:txBody>
      </p:sp>
      <p:pic>
        <p:nvPicPr>
          <p:cNvPr id="144390" name="Picture 6" descr="arkscholars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6129338"/>
            <a:ext cx="6556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j040094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2895600"/>
            <a:ext cx="2332038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WordArt 10" descr="50%"/>
          <p:cNvSpPr>
            <a:spLocks noChangeArrowheads="1" noChangeShapeType="1" noTextEdit="1"/>
          </p:cNvSpPr>
          <p:nvPr/>
        </p:nvSpPr>
        <p:spPr bwMode="auto">
          <a:xfrm rot="-379282">
            <a:off x="1576388" y="612775"/>
            <a:ext cx="6283325" cy="22161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0634"/>
              </a:avLst>
            </a:prstTxWarp>
          </a:bodyPr>
          <a:lstStyle/>
          <a:p>
            <a:pPr algn="ctr"/>
            <a:r>
              <a:rPr lang="en-US" sz="6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pct50">
                  <a:fgClr>
                    <a:srgbClr val="BC9800"/>
                  </a:fgClr>
                  <a:bgClr>
                    <a:srgbClr val="BC98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Earn a Higher Income!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07963"/>
            <a:ext cx="8991600" cy="10080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Jobs Requiring A High School Diploma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84275" y="1449388"/>
            <a:ext cx="7564438" cy="4679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				</a:t>
            </a:r>
            <a:r>
              <a:rPr lang="en-US" altLang="en-US" sz="1600" u="sng" smtClean="0"/>
              <a:t>Annual</a:t>
            </a:r>
            <a:r>
              <a:rPr lang="en-US" altLang="en-US" sz="1600" smtClean="0"/>
              <a:t>		</a:t>
            </a:r>
            <a:r>
              <a:rPr lang="en-US" altLang="en-US" sz="1600" u="sng" smtClean="0"/>
              <a:t>Hourly</a:t>
            </a:r>
          </a:p>
          <a:p>
            <a:pPr eaLnBrk="1" hangingPunct="1"/>
            <a:r>
              <a:rPr lang="en-US" altLang="en-US" sz="1600" smtClean="0"/>
              <a:t>Waiter / Waitress		$17,580	 	$8.45</a:t>
            </a:r>
          </a:p>
          <a:p>
            <a:pPr eaLnBrk="1" hangingPunct="1"/>
            <a:r>
              <a:rPr lang="en-US" altLang="en-US" sz="1600" smtClean="0"/>
              <a:t>Construction Labor	  	  24,260	 	11.66</a:t>
            </a:r>
          </a:p>
          <a:p>
            <a:pPr eaLnBrk="1" hangingPunct="1"/>
            <a:r>
              <a:rPr lang="en-US" altLang="en-US" sz="1600" smtClean="0"/>
              <a:t>File Clerk			  22,750	 	10.94</a:t>
            </a:r>
          </a:p>
          <a:p>
            <a:pPr eaLnBrk="1" hangingPunct="1"/>
            <a:r>
              <a:rPr lang="en-US" altLang="en-US" sz="1600" smtClean="0"/>
              <a:t>Security Guard	               		  22,150		   9.69</a:t>
            </a:r>
          </a:p>
          <a:p>
            <a:pPr eaLnBrk="1" hangingPunct="1"/>
            <a:r>
              <a:rPr lang="en-US" altLang="en-US" sz="1600" smtClean="0"/>
              <a:t>Carpenter’s Helper		  25,410  	 	 12.22</a:t>
            </a:r>
          </a:p>
          <a:p>
            <a:pPr eaLnBrk="1" hangingPunct="1"/>
            <a:r>
              <a:rPr lang="en-US" altLang="en-US" sz="1600" smtClean="0"/>
              <a:t>Healthcare Aid		  17,860	  	   8.59</a:t>
            </a:r>
          </a:p>
          <a:p>
            <a:pPr eaLnBrk="1" hangingPunct="1"/>
            <a:r>
              <a:rPr lang="en-US" altLang="en-US" sz="1600" smtClean="0"/>
              <a:t>Production Worker	  	  28,910	 	 13.90</a:t>
            </a:r>
          </a:p>
          <a:p>
            <a:pPr eaLnBrk="1" hangingPunct="1"/>
            <a:r>
              <a:rPr lang="en-US" altLang="en-US" sz="1600" smtClean="0"/>
              <a:t>Tire Repair			  23,050	 	 11.08</a:t>
            </a:r>
          </a:p>
          <a:p>
            <a:pPr eaLnBrk="1" hangingPunct="1"/>
            <a:r>
              <a:rPr lang="en-US" altLang="en-US" sz="1600" smtClean="0"/>
              <a:t>Machine Operator (Skilled)	  30,870	 	 14.84</a:t>
            </a:r>
          </a:p>
          <a:p>
            <a:pPr eaLnBrk="1" hangingPunct="1"/>
            <a:r>
              <a:rPr lang="en-US" altLang="en-US" sz="1600" smtClean="0"/>
              <a:t>Food Production		  18,610	   	   8.95</a:t>
            </a:r>
          </a:p>
          <a:p>
            <a:pPr eaLnBrk="1" hangingPunct="1"/>
            <a:r>
              <a:rPr lang="en-US" altLang="en-US" sz="1600" smtClean="0"/>
              <a:t>Nursing Attendant	   	  21,030	  	 10.11</a:t>
            </a:r>
          </a:p>
          <a:p>
            <a:pPr eaLnBrk="1" hangingPunct="1">
              <a:buFontTx/>
              <a:buNone/>
            </a:pPr>
            <a:r>
              <a:rPr lang="en-US" altLang="en-US" sz="1200" smtClean="0"/>
              <a:t>Note: Statistics provided by  </a:t>
            </a:r>
            <a:r>
              <a:rPr lang="en-US" altLang="en-US" sz="1200" u="sng" smtClean="0"/>
              <a:t>www.discoverarkansas.net</a:t>
            </a:r>
            <a:r>
              <a:rPr lang="en-US" altLang="en-US" sz="1200" smtClean="0"/>
              <a:t> (2013)</a:t>
            </a:r>
          </a:p>
        </p:txBody>
      </p:sp>
      <p:pic>
        <p:nvPicPr>
          <p:cNvPr id="146436" name="Picture 4" descr="arkscholars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6129338"/>
            <a:ext cx="6556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5425"/>
            <a:ext cx="9144000" cy="1008063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/>
              <a:t>Careers Requiring High School + 1 Year of Technical School or On-the-Job Training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06475" y="1449388"/>
            <a:ext cx="7945438" cy="47990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900" smtClean="0"/>
              <a:t>						</a:t>
            </a:r>
          </a:p>
          <a:p>
            <a:pPr eaLnBrk="1" hangingPunct="1">
              <a:buFontTx/>
              <a:buNone/>
            </a:pPr>
            <a:r>
              <a:rPr lang="en-US" altLang="en-US" sz="1800" smtClean="0"/>
              <a:t>					</a:t>
            </a:r>
            <a:r>
              <a:rPr lang="en-US" altLang="en-US" sz="1600" smtClean="0"/>
              <a:t>	</a:t>
            </a:r>
            <a:r>
              <a:rPr lang="en-US" altLang="en-US" sz="1600" u="sng" smtClean="0"/>
              <a:t>Annual</a:t>
            </a:r>
            <a:r>
              <a:rPr lang="en-US" altLang="en-US" sz="1600" smtClean="0"/>
              <a:t>	              </a:t>
            </a:r>
            <a:r>
              <a:rPr lang="en-US" altLang="en-US" sz="1600" u="sng" smtClean="0"/>
              <a:t>Hourly</a:t>
            </a:r>
          </a:p>
          <a:p>
            <a:pPr eaLnBrk="1" hangingPunct="1"/>
            <a:r>
              <a:rPr lang="en-US" altLang="en-US" sz="1600" smtClean="0"/>
              <a:t>Emergency Medical Technician	  	$27,040	              $13.00</a:t>
            </a:r>
          </a:p>
          <a:p>
            <a:pPr eaLnBrk="1" hangingPunct="1"/>
            <a:r>
              <a:rPr lang="en-US" altLang="en-US" sz="1600" smtClean="0"/>
              <a:t>Licensed Practical Nurse		  35,530	  	17.08</a:t>
            </a:r>
          </a:p>
          <a:p>
            <a:pPr eaLnBrk="1" hangingPunct="1"/>
            <a:r>
              <a:rPr lang="en-US" altLang="en-US" sz="1600" smtClean="0"/>
              <a:t>Welder				  33.860	  	16.28</a:t>
            </a:r>
          </a:p>
          <a:p>
            <a:pPr eaLnBrk="1" hangingPunct="1"/>
            <a:r>
              <a:rPr lang="en-US" altLang="en-US" sz="1600" smtClean="0"/>
              <a:t>Carpenter				  32,680		15.71</a:t>
            </a:r>
          </a:p>
          <a:p>
            <a:pPr eaLnBrk="1" hangingPunct="1"/>
            <a:r>
              <a:rPr lang="en-US" altLang="en-US" sz="1600" smtClean="0"/>
              <a:t>Home Appliance Repair		  	  32,280  		15.52</a:t>
            </a:r>
          </a:p>
          <a:p>
            <a:pPr eaLnBrk="1" hangingPunct="1"/>
            <a:r>
              <a:rPr lang="en-US" altLang="en-US" sz="1600" smtClean="0"/>
              <a:t>Plumber				  38,600	  	18.56</a:t>
            </a:r>
          </a:p>
          <a:p>
            <a:pPr eaLnBrk="1" hangingPunct="1"/>
            <a:r>
              <a:rPr lang="en-US" altLang="en-US" sz="1600" smtClean="0"/>
              <a:t>Electrician				  41,970  		20.18</a:t>
            </a:r>
          </a:p>
          <a:p>
            <a:pPr eaLnBrk="1" hangingPunct="1"/>
            <a:r>
              <a:rPr lang="en-US" altLang="en-US" sz="1600" smtClean="0"/>
              <a:t>Corrections Officer / Jailer		  31,500 		15.14</a:t>
            </a:r>
          </a:p>
          <a:p>
            <a:pPr eaLnBrk="1" hangingPunct="1"/>
            <a:r>
              <a:rPr lang="en-US" altLang="en-US" sz="1600" smtClean="0"/>
              <a:t>Fire Fighter				  31,110  		14.96</a:t>
            </a:r>
          </a:p>
          <a:p>
            <a:pPr eaLnBrk="1" hangingPunct="1"/>
            <a:r>
              <a:rPr lang="en-US" altLang="en-US" sz="1600" smtClean="0"/>
              <a:t>Police Officer			 	  35,750		17.19</a:t>
            </a:r>
          </a:p>
          <a:p>
            <a:pPr eaLnBrk="1" hangingPunct="1"/>
            <a:r>
              <a:rPr lang="en-US" altLang="en-US" sz="1600" smtClean="0"/>
              <a:t>Truck Driver				  33,660		16.18</a:t>
            </a:r>
          </a:p>
          <a:p>
            <a:pPr eaLnBrk="1" hangingPunct="1">
              <a:buFontTx/>
              <a:buNone/>
            </a:pPr>
            <a:r>
              <a:rPr lang="en-US" altLang="en-US" sz="1000" smtClean="0"/>
              <a:t>Note: Statistics provided by  </a:t>
            </a:r>
            <a:r>
              <a:rPr lang="en-US" altLang="en-US" sz="1000" u="sng" smtClean="0"/>
              <a:t>www.discoverarkansas.net</a:t>
            </a:r>
            <a:r>
              <a:rPr lang="en-US" altLang="en-US" sz="1000" smtClean="0"/>
              <a:t> (2013)</a:t>
            </a:r>
            <a:endParaRPr lang="en-US" altLang="en-US" sz="1800" smtClean="0"/>
          </a:p>
          <a:p>
            <a:pPr eaLnBrk="1" hangingPunct="1"/>
            <a:endParaRPr lang="en-US" altLang="en-US" sz="1800" smtClean="0"/>
          </a:p>
        </p:txBody>
      </p:sp>
      <p:pic>
        <p:nvPicPr>
          <p:cNvPr id="147460" name="Picture 4" descr="arkscholars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6129338"/>
            <a:ext cx="6556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5425"/>
            <a:ext cx="9144000" cy="1120775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Careers Available With an Associates Degree (AA) or Technical Training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146175" y="1449388"/>
            <a:ext cx="7602538" cy="4456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smtClean="0"/>
              <a:t>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smtClean="0"/>
              <a:t>						</a:t>
            </a:r>
            <a:r>
              <a:rPr lang="en-US" altLang="en-US" sz="1600" u="sng" smtClean="0"/>
              <a:t>Annual</a:t>
            </a:r>
            <a:r>
              <a:rPr lang="en-US" altLang="en-US" sz="1600" smtClean="0"/>
              <a:t>		</a:t>
            </a:r>
            <a:r>
              <a:rPr lang="en-US" altLang="en-US" sz="1600" u="sng" smtClean="0"/>
              <a:t>Hourly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smtClean="0"/>
              <a:t>Medical Records Technician		 $30,500           	$14.66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smtClean="0"/>
              <a:t>Drafting Technician		               	   41,470	  	  19.93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smtClean="0"/>
              <a:t>Medical Transcriptionist 	 	   	   29,180		  14.02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smtClean="0"/>
              <a:t>Telecomm Line Installer/Repair		   37,210		  17.89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smtClean="0"/>
              <a:t>Respiratory Therapist	  	  	   47,800 		  22.98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smtClean="0"/>
              <a:t>Avionics Technician		 	   38,930 		  18.71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smtClean="0"/>
              <a:t>Dental Hygienist			   63,670		  30.61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smtClean="0"/>
              <a:t>Paralegal				   37,130		  17.85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smtClean="0"/>
              <a:t>Electrical Line Repair		 	   49,260		  23.68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smtClean="0"/>
              <a:t>Food Service Manager		  	   46,400		  22.30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smtClean="0"/>
              <a:t>Tool &amp; Die Maker			   40,240		  19.35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000" smtClean="0"/>
              <a:t>Note: Statistics provided by </a:t>
            </a:r>
            <a:r>
              <a:rPr lang="en-US" altLang="en-US" sz="1000" u="sng" smtClean="0"/>
              <a:t>www.discoverarkansas.net</a:t>
            </a:r>
            <a:r>
              <a:rPr lang="en-US" altLang="en-US" sz="1000" smtClean="0"/>
              <a:t> (2013)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smtClean="0"/>
          </a:p>
        </p:txBody>
      </p:sp>
      <p:pic>
        <p:nvPicPr>
          <p:cNvPr id="148484" name="Picture 4" descr="arkscholars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6129338"/>
            <a:ext cx="6556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5425"/>
            <a:ext cx="9144000" cy="1008063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Careers Requiring a Bachelor’s Degree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069975" y="1449388"/>
            <a:ext cx="7678738" cy="51577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					</a:t>
            </a:r>
            <a:r>
              <a:rPr lang="en-US" altLang="en-US" sz="1600" u="sng" smtClean="0"/>
              <a:t>Annual</a:t>
            </a:r>
            <a:r>
              <a:rPr lang="en-US" altLang="en-US" sz="1600" smtClean="0"/>
              <a:t>		</a:t>
            </a:r>
            <a:r>
              <a:rPr lang="en-US" altLang="en-US" sz="1600" u="sng" smtClean="0"/>
              <a:t>Hourly</a:t>
            </a:r>
          </a:p>
          <a:p>
            <a:pPr eaLnBrk="1" hangingPunct="1"/>
            <a:r>
              <a:rPr lang="en-US" altLang="en-US" sz="1600" smtClean="0"/>
              <a:t>Health Social Worker			$43,820		$21.07</a:t>
            </a:r>
          </a:p>
          <a:p>
            <a:pPr eaLnBrk="1" hangingPunct="1"/>
            <a:r>
              <a:rPr lang="en-US" altLang="en-US" sz="1600" smtClean="0"/>
              <a:t>Human Resource Manager	  	  84,760	  	  40.75</a:t>
            </a:r>
          </a:p>
          <a:p>
            <a:pPr eaLnBrk="1" hangingPunct="1"/>
            <a:r>
              <a:rPr lang="en-US" altLang="en-US" sz="1600" smtClean="0"/>
              <a:t>Teacher (High School)		   	  45,880	  	  22.06</a:t>
            </a:r>
          </a:p>
          <a:p>
            <a:pPr eaLnBrk="1" hangingPunct="1"/>
            <a:r>
              <a:rPr lang="en-US" altLang="en-US" sz="1600" smtClean="0"/>
              <a:t>Registered Nurse (RN)		 	  55,240	  	  26.56	  </a:t>
            </a:r>
          </a:p>
          <a:p>
            <a:pPr eaLnBrk="1" hangingPunct="1"/>
            <a:r>
              <a:rPr lang="en-US" altLang="en-US" sz="1600" smtClean="0"/>
              <a:t>Bank Loan Officer			  61,580	  	  29.61</a:t>
            </a:r>
          </a:p>
          <a:p>
            <a:pPr eaLnBrk="1" hangingPunct="1"/>
            <a:r>
              <a:rPr lang="en-US" altLang="en-US" sz="1600" smtClean="0"/>
              <a:t>Accountant			  	  57,020	  	  27.41</a:t>
            </a:r>
          </a:p>
          <a:p>
            <a:pPr eaLnBrk="1" hangingPunct="1"/>
            <a:r>
              <a:rPr lang="en-US" altLang="en-US" sz="1600" smtClean="0"/>
              <a:t>Graphic Designer			  34,710	  	  16.69</a:t>
            </a:r>
          </a:p>
          <a:p>
            <a:pPr eaLnBrk="1" hangingPunct="1"/>
            <a:r>
              <a:rPr lang="en-US" altLang="en-US" sz="1600" smtClean="0"/>
              <a:t>Personal Financial Advisor		  61,000	 	  29.33</a:t>
            </a:r>
          </a:p>
          <a:p>
            <a:pPr eaLnBrk="1" hangingPunct="1"/>
            <a:r>
              <a:rPr lang="en-US" altLang="en-US" sz="1600" smtClean="0"/>
              <a:t>Computer Programmer 	  	  	  65,560	 	  31.52</a:t>
            </a:r>
          </a:p>
          <a:p>
            <a:pPr eaLnBrk="1" hangingPunct="1"/>
            <a:r>
              <a:rPr lang="en-US" altLang="en-US" sz="1600" smtClean="0"/>
              <a:t>Mechanical Engineer		  	  69,300	  	  33.32</a:t>
            </a:r>
          </a:p>
          <a:p>
            <a:pPr eaLnBrk="1" hangingPunct="1"/>
            <a:r>
              <a:rPr lang="en-US" altLang="en-US" sz="1600" smtClean="0"/>
              <a:t>Civil Engineer			  	  70,050	  	  33.68</a:t>
            </a:r>
          </a:p>
          <a:p>
            <a:pPr eaLnBrk="1" hangingPunct="1"/>
            <a:r>
              <a:rPr lang="en-US" altLang="en-US" sz="1600" smtClean="0"/>
              <a:t>Game &amp; Fish Warden			  45,050		  21.66</a:t>
            </a:r>
          </a:p>
          <a:p>
            <a:pPr eaLnBrk="1" hangingPunct="1">
              <a:buFontTx/>
              <a:buNone/>
            </a:pPr>
            <a:r>
              <a:rPr lang="en-US" altLang="en-US" sz="1200" smtClean="0"/>
              <a:t>Note: Statistics provided by </a:t>
            </a:r>
            <a:r>
              <a:rPr lang="en-US" altLang="en-US" sz="1200" u="sng" smtClean="0"/>
              <a:t>www.discoverarkansas.net</a:t>
            </a:r>
            <a:r>
              <a:rPr lang="en-US" altLang="en-US" sz="1200" smtClean="0"/>
              <a:t> (2013)</a:t>
            </a:r>
          </a:p>
        </p:txBody>
      </p:sp>
      <p:pic>
        <p:nvPicPr>
          <p:cNvPr id="149508" name="Picture 4" descr="arkscholars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6129338"/>
            <a:ext cx="6556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5425"/>
            <a:ext cx="9144000" cy="1008063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Careers Requiring an Advanced Degree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1077913" y="1527175"/>
            <a:ext cx="7653337" cy="4700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							</a:t>
            </a:r>
            <a:r>
              <a:rPr lang="en-US" altLang="en-US" u="sng" smtClean="0"/>
              <a:t>Annual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en-US" sz="1800" smtClean="0"/>
              <a:t>Veterinarian			$83,160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en-US" sz="1800" smtClean="0"/>
              <a:t>Pharmacist			114,420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en-US" sz="1800" smtClean="0"/>
              <a:t>Chemical Engineer		  78,000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en-US" sz="1800" smtClean="0"/>
              <a:t>Architect			105,170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en-US" sz="1800" smtClean="0"/>
              <a:t>Lawyer			  87,050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en-US" sz="1800" smtClean="0"/>
              <a:t>Industrial Production Manager	  73,110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en-US" sz="1800" smtClean="0"/>
              <a:t>Chief Executive Officer              142,180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en-US" sz="1800" smtClean="0"/>
              <a:t>Physician       		               168,850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en-US" sz="1800" smtClean="0"/>
              <a:t>Occupational Therapist	   80,740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en-US" sz="1800" smtClean="0"/>
              <a:t>Physical Therapist		   79,120</a:t>
            </a:r>
            <a:endParaRPr lang="en-US" altLang="en-US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smtClean="0"/>
              <a:t>Note: Statistics provided by </a:t>
            </a:r>
            <a:r>
              <a:rPr lang="en-US" altLang="en-US" sz="1200" u="sng" smtClean="0"/>
              <a:t>www.discoverarkansas.net</a:t>
            </a:r>
            <a:r>
              <a:rPr lang="en-US" altLang="en-US" sz="1200" smtClean="0"/>
              <a:t> (2013)</a:t>
            </a: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</p:txBody>
      </p:sp>
      <p:pic>
        <p:nvPicPr>
          <p:cNvPr id="150532" name="Picture 4" descr="arkscholars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6129338"/>
            <a:ext cx="6556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j040930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" y="1625600"/>
            <a:ext cx="2600325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0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0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0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65163"/>
            <a:ext cx="9144000" cy="10842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Employers Hire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&amp;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Promote People Who:</a:t>
            </a:r>
            <a:r>
              <a:rPr lang="en-US" sz="3600" b="1" dirty="0" smtClean="0">
                <a:solidFill>
                  <a:srgbClr val="CAB6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CAB6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600" b="1" dirty="0" smtClean="0">
              <a:solidFill>
                <a:srgbClr val="CAB6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1273175" y="2084388"/>
            <a:ext cx="7475538" cy="4116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BC9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Took challenging courses in high school - not the minimum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BC9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Speak and write well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BC9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Have good science and math skills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BC9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Think! (have good critical thinking skills)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BC9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Have strong computer skills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BC9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Work well as part of a team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BC9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Have developed a good work ethic and a “</a:t>
            </a:r>
            <a:r>
              <a:rPr lang="en-US" sz="2400" i="1" dirty="0" smtClean="0">
                <a:solidFill>
                  <a:srgbClr val="BC9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Do” </a:t>
            </a:r>
            <a:r>
              <a:rPr lang="en-US" sz="2400" dirty="0" smtClean="0">
                <a:solidFill>
                  <a:srgbClr val="BC9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attitude</a:t>
            </a:r>
          </a:p>
        </p:txBody>
      </p:sp>
      <p:pic>
        <p:nvPicPr>
          <p:cNvPr id="139268" name="Picture 4" descr="arkscholars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6129338"/>
            <a:ext cx="6556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j0341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774700" y="6194425"/>
            <a:ext cx="6459538" cy="1325563"/>
          </a:xfrm>
        </p:spPr>
        <p:txBody>
          <a:bodyPr/>
          <a:lstStyle/>
          <a:p>
            <a:pPr eaLnBrk="1" hangingPunct="1"/>
            <a:r>
              <a:rPr lang="en-US" altLang="en-US" sz="3800" smtClean="0"/>
              <a:t>	Arkansas Scholars</a:t>
            </a:r>
            <a:br>
              <a:rPr lang="en-US" altLang="en-US" sz="3800" smtClean="0"/>
            </a:br>
            <a:r>
              <a:rPr lang="en-US" altLang="en-US" sz="3800" smtClean="0"/>
              <a:t/>
            </a:r>
            <a:br>
              <a:rPr lang="en-US" altLang="en-US" sz="3800" smtClean="0"/>
            </a:br>
            <a:endParaRPr lang="en-US" altLang="en-US" sz="3800" smtClean="0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6838950" y="5213350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entury Gothic" pitchFamily="34" charset="0"/>
              </a:rPr>
              <a:t>It’s for YOU!!!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62025"/>
            <a:ext cx="9144000" cy="14017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ext Four Years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Will Make a Difference in Your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uture!</a:t>
            </a:r>
            <a:b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2084388"/>
            <a:ext cx="8434388" cy="30241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6699"/>
              </a:buClr>
              <a:buSzPct val="110000"/>
              <a:buFont typeface="Wingdings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doesn’t matter what kind of grades you’ve made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6699"/>
              </a:buClr>
              <a:buSzPct val="110000"/>
              <a:buFont typeface="Wingdings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the past, </a:t>
            </a: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you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can decide now to become 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6699"/>
              </a:buClr>
              <a:buSzPct val="110000"/>
              <a:buFont typeface="Wingdings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good student and do well in high school.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6699"/>
              </a:buClr>
              <a:buSzPct val="110000"/>
              <a:buFont typeface="Wingdings" pitchFamily="2" charset="2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6699"/>
              </a:buClr>
              <a:buSzPct val="110000"/>
              <a:buFont typeface="Wingdings" pitchFamily="2" charset="2"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Will it be hard work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? 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Probably!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6699"/>
              </a:buClr>
              <a:buSzPct val="110000"/>
              <a:buFont typeface="Wingdings" pitchFamily="2" charset="2"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6699"/>
              </a:buClr>
              <a:buSzPct val="110000"/>
              <a:buFont typeface="Wingdings" pitchFamily="2" charset="2"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Will it be worth it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? 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Definitely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!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6699"/>
              </a:buClr>
              <a:buSzPct val="110000"/>
              <a:buFont typeface="Wingdings" pitchFamily="2" charset="2"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6699"/>
              </a:buClr>
              <a:buSzPct val="110000"/>
              <a:buFont typeface="Wingdings" pitchFamily="2" charset="2"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could it mean for me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?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Hundreds of Thousands of Dollars!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/>
          </a:p>
        </p:txBody>
      </p:sp>
      <p:pic>
        <p:nvPicPr>
          <p:cNvPr id="135172" name="Picture 4" descr="arkscholars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6129338"/>
            <a:ext cx="6556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1963" y="254000"/>
            <a:ext cx="8253412" cy="2352675"/>
          </a:xfrm>
        </p:spPr>
        <p:txBody>
          <a:bodyPr/>
          <a:lstStyle/>
          <a:p>
            <a:pPr algn="ctr"/>
            <a:r>
              <a:rPr lang="en-US" altLang="en-US" sz="4800" b="1" smtClean="0"/>
              <a:t>YOU</a:t>
            </a:r>
            <a:r>
              <a:rPr lang="en-US" altLang="en-US" sz="3600" b="1" smtClean="0"/>
              <a:t> Can Be an Arkansas Scholar! 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i="1" smtClean="0"/>
              <a:t>Success comes at a price. A good education will pay you back for the </a:t>
            </a:r>
            <a:r>
              <a:rPr lang="en-US" altLang="en-US" b="1" i="1" smtClean="0"/>
              <a:t>rest of your life</a:t>
            </a:r>
            <a:r>
              <a:rPr lang="en-US" altLang="en-US" i="1" smtClean="0"/>
              <a:t>!</a:t>
            </a:r>
          </a:p>
        </p:txBody>
      </p:sp>
      <p:pic>
        <p:nvPicPr>
          <p:cNvPr id="5" name="Picture 36" descr="arkscholars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6251575"/>
            <a:ext cx="5508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https://sp.yimg.com/ib/th?id=HN.607989824259034500&amp;pid=15.1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97200"/>
            <a:ext cx="37322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4350" y="5083175"/>
            <a:ext cx="3000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6238" y="2768600"/>
            <a:ext cx="28479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title"/>
          </p:nvPr>
        </p:nvSpPr>
        <p:spPr>
          <a:xfrm>
            <a:off x="531813" y="741363"/>
            <a:ext cx="8072437" cy="1008062"/>
          </a:xfrm>
          <a:noFill/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Show Me the Money!</a:t>
            </a:r>
            <a:br>
              <a:rPr lang="en-US" altLang="en-US" sz="3600" b="1" smtClean="0"/>
            </a:br>
            <a:endParaRPr lang="en-US" altLang="en-US" sz="3600" b="1" smtClean="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29718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3200">
              <a:latin typeface="Tahoma" pitchFamily="34" charset="0"/>
            </a:endParaRPr>
          </a:p>
        </p:txBody>
      </p:sp>
      <p:sp>
        <p:nvSpPr>
          <p:cNvPr id="7271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84150" y="1331913"/>
            <a:ext cx="5630863" cy="4030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/>
              <a:t>Average Salaries by Education Level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smtClean="0"/>
              <a:t>High School Dropout:     $24,544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smtClean="0"/>
              <a:t>High School Graduate:  $33,852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smtClean="0"/>
              <a:t>Some College </a:t>
            </a:r>
            <a:r>
              <a:rPr lang="en-US" altLang="en-US" sz="1400" smtClean="0"/>
              <a:t>(no degree)</a:t>
            </a:r>
            <a:r>
              <a:rPr lang="en-US" altLang="en-US" sz="2200" smtClean="0"/>
              <a:t>:  $37,804</a:t>
            </a:r>
            <a:endParaRPr lang="en-US" altLang="en-US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smtClean="0"/>
              <a:t>Associate’s Degree:       $40,404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smtClean="0"/>
              <a:t>Bachelor’s Degree:        $57,616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smtClean="0"/>
              <a:t>Master’s Degree:            $69,108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smtClean="0"/>
              <a:t>Professional Degree:      $89,128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smtClean="0"/>
              <a:t>Note: Bureau of Labor Statistics “Education Pays 2013”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600" smtClean="0"/>
              <a:t>	On average those who complete college earn  almost </a:t>
            </a:r>
            <a:r>
              <a:rPr lang="en-US" altLang="en-US" sz="1600" b="1" smtClean="0"/>
              <a:t>$1 million more</a:t>
            </a:r>
            <a:r>
              <a:rPr lang="en-US" altLang="en-US" sz="1600" smtClean="0"/>
              <a:t> than high school graduates over the course of a lifetime.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smtClean="0"/>
          </a:p>
        </p:txBody>
      </p:sp>
      <p:pic>
        <p:nvPicPr>
          <p:cNvPr id="72719" name="Picture 15" descr="arkscholars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38900"/>
            <a:ext cx="461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6" descr="j0408893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0925" y="1789113"/>
            <a:ext cx="250983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7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7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7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7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72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72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72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72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72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72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72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72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 decel="100000"/>
                                        <p:tgtEl>
                                          <p:spTgt spid="72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72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72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72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600" decel="100000"/>
                                        <p:tgtEl>
                                          <p:spTgt spid="72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72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72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72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600" decel="100000"/>
                                        <p:tgtEl>
                                          <p:spTgt spid="72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72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72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72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600" decel="100000"/>
                                        <p:tgtEl>
                                          <p:spTgt spid="727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727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727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00" decel="100000" fill="hold"/>
                                        <p:tgtEl>
                                          <p:spTgt spid="727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600" decel="100000"/>
                                        <p:tgtEl>
                                          <p:spTgt spid="727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727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00" decel="100000" fill="hold"/>
                                        <p:tgtEl>
                                          <p:spTgt spid="727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00" decel="100000" fill="hold"/>
                                        <p:tgtEl>
                                          <p:spTgt spid="727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600" decel="100000"/>
                                        <p:tgtEl>
                                          <p:spTgt spid="727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600" decel="100000" fill="hold"/>
                                        <p:tgtEl>
                                          <p:spTgt spid="727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00" decel="100000" fill="hold"/>
                                        <p:tgtEl>
                                          <p:spTgt spid="727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00" decel="100000" fill="hold"/>
                                        <p:tgtEl>
                                          <p:spTgt spid="727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600" decel="100000"/>
                                        <p:tgtEl>
                                          <p:spTgt spid="727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600" decel="100000" fill="hold"/>
                                        <p:tgtEl>
                                          <p:spTgt spid="727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00" decel="100000" fill="hold"/>
                                        <p:tgtEl>
                                          <p:spTgt spid="727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00" decel="100000" fill="hold"/>
                                        <p:tgtEl>
                                          <p:spTgt spid="727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1651000"/>
            <a:ext cx="3759200" cy="1079500"/>
          </a:xfrm>
        </p:spPr>
        <p:txBody>
          <a:bodyPr/>
          <a:lstStyle/>
          <a:p>
            <a:pPr eaLnBrk="1" hangingPunct="1"/>
            <a:endParaRPr lang="en-US" altLang="en-US" sz="2400" smtClean="0"/>
          </a:p>
        </p:txBody>
      </p:sp>
      <p:pic>
        <p:nvPicPr>
          <p:cNvPr id="152581" name="Picture 5" descr="arkscholars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6348413"/>
            <a:ext cx="55086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800100"/>
            <a:ext cx="9144000" cy="5067300"/>
          </a:xfr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20713" y="514350"/>
            <a:ext cx="2095500" cy="677863"/>
          </a:xfrm>
        </p:spPr>
        <p:txBody>
          <a:bodyPr/>
          <a:lstStyle/>
          <a:p>
            <a:pPr algn="ctr"/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334963"/>
            <a:ext cx="2857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5125" y="2163763"/>
            <a:ext cx="2857500" cy="1809750"/>
          </a:xfrm>
          <a:noFill/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0938" y="390525"/>
            <a:ext cx="2028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7700" y="5359400"/>
            <a:ext cx="2857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1538" y="3359150"/>
            <a:ext cx="25876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513" y="4125913"/>
            <a:ext cx="25654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25" y="3743325"/>
            <a:ext cx="2714625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25" y="752475"/>
            <a:ext cx="23876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5425"/>
            <a:ext cx="9144000" cy="1008063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What You Have To Do To Become An Arkansas Scholar….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37050" y="2262188"/>
            <a:ext cx="4411663" cy="3151187"/>
          </a:xfrm>
        </p:spPr>
        <p:txBody>
          <a:bodyPr/>
          <a:lstStyle/>
          <a:p>
            <a:pPr>
              <a:spcBef>
                <a:spcPct val="35000"/>
              </a:spcBef>
              <a:spcAft>
                <a:spcPct val="35000"/>
              </a:spcAft>
              <a:buClrTx/>
              <a:buFontTx/>
              <a:buAutoNum type="arabicPeriod"/>
            </a:pPr>
            <a:r>
              <a:rPr lang="en-US" altLang="en-US" sz="1800" smtClean="0"/>
              <a:t>Take the Smart Core curriculum during high school </a:t>
            </a:r>
            <a:r>
              <a:rPr lang="en-US" altLang="en-US" sz="1200" smtClean="0"/>
              <a:t>(Requirements: Four Units of Math and English – Three Units of Science and Social Studies – Complete Remaining Courses)</a:t>
            </a:r>
          </a:p>
          <a:p>
            <a:pPr>
              <a:spcBef>
                <a:spcPct val="35000"/>
              </a:spcBef>
              <a:spcAft>
                <a:spcPct val="35000"/>
              </a:spcAft>
              <a:buClrTx/>
              <a:buFontTx/>
              <a:buAutoNum type="arabicPeriod"/>
            </a:pPr>
            <a:r>
              <a:rPr lang="en-US" altLang="en-US" sz="1800" smtClean="0"/>
              <a:t>Make a semester grade of “C” or better in </a:t>
            </a:r>
            <a:r>
              <a:rPr lang="en-US" altLang="en-US" sz="1800" u="sng" smtClean="0"/>
              <a:t>all</a:t>
            </a:r>
            <a:r>
              <a:rPr lang="en-US" altLang="en-US" sz="1800" smtClean="0"/>
              <a:t> academic courses</a:t>
            </a:r>
          </a:p>
          <a:p>
            <a:pPr>
              <a:spcBef>
                <a:spcPct val="35000"/>
              </a:spcBef>
              <a:spcAft>
                <a:spcPct val="35000"/>
              </a:spcAft>
              <a:buClrTx/>
              <a:buFontTx/>
              <a:buAutoNum type="arabicPeriod"/>
            </a:pPr>
            <a:r>
              <a:rPr lang="en-US" altLang="en-US" sz="1800" smtClean="0"/>
              <a:t>Attend school at least 95% of the time or more</a:t>
            </a:r>
          </a:p>
          <a:p>
            <a:pPr>
              <a:spcBef>
                <a:spcPct val="35000"/>
              </a:spcBef>
              <a:spcAft>
                <a:spcPct val="35000"/>
              </a:spcAft>
              <a:buClrTx/>
              <a:buFontTx/>
              <a:buAutoNum type="arabicPeriod"/>
            </a:pPr>
            <a:r>
              <a:rPr lang="en-US" altLang="en-US" sz="1800" smtClean="0"/>
              <a:t>Complete high school in eight consecutive semesters</a:t>
            </a:r>
          </a:p>
        </p:txBody>
      </p:sp>
      <p:pic>
        <p:nvPicPr>
          <p:cNvPr id="123911" name="Picture 7" descr="arkscholars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205538"/>
            <a:ext cx="5508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 descr="http://www.skctechprep.org/images/computer-stud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2439988"/>
            <a:ext cx="38814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j0409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9800" y="719138"/>
            <a:ext cx="5514975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350838"/>
            <a:ext cx="6840537" cy="1008062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What’s In It</a:t>
            </a:r>
            <a:br>
              <a:rPr lang="en-US" altLang="en-US" sz="3600" b="1" smtClean="0"/>
            </a:br>
            <a:r>
              <a:rPr lang="en-US" altLang="en-US" sz="3600" b="1" smtClean="0"/>
              <a:t>   For You?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11313"/>
            <a:ext cx="3792538" cy="4751387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More </a:t>
            </a:r>
            <a:r>
              <a:rPr lang="en-US" altLang="en-US" b="1" u="sng" smtClean="0">
                <a:solidFill>
                  <a:srgbClr val="BC9800"/>
                </a:solidFill>
              </a:rPr>
              <a:t>choices</a:t>
            </a:r>
            <a:r>
              <a:rPr lang="en-US" altLang="en-US" b="1" smtClean="0"/>
              <a:t> for education after high school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More </a:t>
            </a:r>
            <a:r>
              <a:rPr lang="en-US" altLang="en-US" b="1" u="sng" smtClean="0">
                <a:solidFill>
                  <a:srgbClr val="BC9800"/>
                </a:solidFill>
              </a:rPr>
              <a:t>opportunities</a:t>
            </a:r>
            <a:r>
              <a:rPr lang="en-US" altLang="en-US" b="1" smtClean="0"/>
              <a:t> for good jobs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More </a:t>
            </a:r>
            <a:r>
              <a:rPr lang="en-US" altLang="en-US" b="1" u="sng" smtClean="0">
                <a:solidFill>
                  <a:srgbClr val="BC9800"/>
                </a:solidFill>
              </a:rPr>
              <a:t>money</a:t>
            </a:r>
            <a:r>
              <a:rPr lang="en-US" altLang="en-US" b="1" smtClean="0"/>
              <a:t> to buy the things </a:t>
            </a:r>
            <a:r>
              <a:rPr lang="en-US" altLang="en-US" b="1" i="1" smtClean="0"/>
              <a:t>you</a:t>
            </a:r>
            <a:r>
              <a:rPr lang="en-US" altLang="en-US" b="1" smtClean="0"/>
              <a:t> want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More </a:t>
            </a:r>
            <a:r>
              <a:rPr lang="en-US" altLang="en-US" b="1" u="sng" smtClean="0">
                <a:solidFill>
                  <a:srgbClr val="BC9800"/>
                </a:solidFill>
              </a:rPr>
              <a:t>control</a:t>
            </a:r>
            <a:r>
              <a:rPr lang="en-US" altLang="en-US" b="1" smtClean="0">
                <a:solidFill>
                  <a:srgbClr val="BC9800"/>
                </a:solidFill>
              </a:rPr>
              <a:t> </a:t>
            </a:r>
            <a:r>
              <a:rPr lang="en-US" altLang="en-US" b="1" smtClean="0"/>
              <a:t>over </a:t>
            </a:r>
            <a:r>
              <a:rPr lang="en-US" altLang="en-US" b="1" i="1" smtClean="0"/>
              <a:t>your</a:t>
            </a:r>
            <a:r>
              <a:rPr lang="en-US" altLang="en-US" b="1" smtClean="0"/>
              <a:t> future</a:t>
            </a:r>
          </a:p>
        </p:txBody>
      </p:sp>
      <p:pic>
        <p:nvPicPr>
          <p:cNvPr id="126981" name="Picture 5" descr="arkscholars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6281738"/>
            <a:ext cx="482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17500" y="225425"/>
            <a:ext cx="8431213" cy="1008063"/>
          </a:xfrm>
        </p:spPr>
        <p:txBody>
          <a:bodyPr/>
          <a:lstStyle/>
          <a:p>
            <a:pPr algn="ctr"/>
            <a:r>
              <a:rPr lang="en-US" altLang="en-US" sz="4400" b="1" smtClean="0">
                <a:latin typeface="Lucida Sans" pitchFamily="34" charset="0"/>
              </a:rPr>
              <a:t>What’s in it for you</a:t>
            </a:r>
            <a:r>
              <a:rPr lang="en-US" altLang="en-US" sz="4400" b="1" smtClean="0"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altLang="en-US" sz="3600" b="1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93700" y="1449388"/>
            <a:ext cx="8355013" cy="475138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An Opportunity to receive the Academic Challenge Scholarship…</a:t>
            </a:r>
          </a:p>
          <a:p>
            <a:r>
              <a:rPr lang="en-US" altLang="en-US" smtClean="0">
                <a:solidFill>
                  <a:srgbClr val="BC9800"/>
                </a:solidFill>
              </a:rPr>
              <a:t>This scholarship can help students reduce the expense of college and can even put money in their pocket.</a:t>
            </a:r>
          </a:p>
          <a:p>
            <a:r>
              <a:rPr lang="en-US" altLang="en-US" smtClean="0">
                <a:solidFill>
                  <a:srgbClr val="BC9800"/>
                </a:solidFill>
              </a:rPr>
              <a:t>It is open to all students attending Arkansas public or private schools.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Requirements:</a:t>
            </a:r>
          </a:p>
          <a:p>
            <a:r>
              <a:rPr lang="en-US" altLang="en-US" smtClean="0">
                <a:solidFill>
                  <a:srgbClr val="BC9800"/>
                </a:solidFill>
              </a:rPr>
              <a:t>Graduate from an Arkansas High School and have a minimum GPA of 2.5 with Smart Core </a:t>
            </a:r>
            <a:r>
              <a:rPr lang="en-US" altLang="en-US" u="sng" smtClean="0">
                <a:solidFill>
                  <a:srgbClr val="BC9800"/>
                </a:solidFill>
              </a:rPr>
              <a:t>or</a:t>
            </a:r>
            <a:r>
              <a:rPr lang="en-US" altLang="en-US" smtClean="0">
                <a:solidFill>
                  <a:srgbClr val="BC9800"/>
                </a:solidFill>
              </a:rPr>
              <a:t> have a minimum ACT score 19</a:t>
            </a:r>
          </a:p>
          <a:p>
            <a:pPr algn="ctr">
              <a:buFontTx/>
              <a:buNone/>
            </a:pPr>
            <a:r>
              <a:rPr lang="en-US" altLang="en-US" sz="7200" b="1" smtClean="0"/>
              <a:t>You can do this!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469900"/>
            <a:ext cx="8402638" cy="763588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What’s In It For You?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00075" y="1449388"/>
            <a:ext cx="8148638" cy="4751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latin typeface="Lucida Sans" pitchFamily="34" charset="0"/>
              </a:rPr>
              <a:t>		       </a:t>
            </a:r>
            <a:r>
              <a:rPr lang="en-US" altLang="en-US" u="sng" smtClean="0">
                <a:latin typeface="Lucida Sans" pitchFamily="34" charset="0"/>
              </a:rPr>
              <a:t>Academic Competitiveness Grants (ACG)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Lucida Sans" pitchFamily="34" charset="0"/>
              </a:rPr>
              <a:t>Students who are Pell Grant eligible, a U.S. Citizen enrolled full-time, and have participated in a rigorous high school course of study like the</a:t>
            </a:r>
            <a:r>
              <a:rPr lang="en-US" altLang="en-US" b="1" smtClean="0">
                <a:latin typeface="Lucida Sans" pitchFamily="34" charset="0"/>
              </a:rPr>
              <a:t> Smart Core</a:t>
            </a:r>
            <a:r>
              <a:rPr lang="en-US" altLang="en-US" smtClean="0">
                <a:latin typeface="Lucida Sans" pitchFamily="34" charset="0"/>
              </a:rPr>
              <a:t>, may qualify for</a:t>
            </a:r>
            <a:r>
              <a:rPr lang="en-US" altLang="en-US" b="1" smtClean="0">
                <a:latin typeface="Lucida Sans" pitchFamily="34" charset="0"/>
              </a:rPr>
              <a:t>:</a:t>
            </a:r>
          </a:p>
          <a:p>
            <a:pPr lvl="1" eaLnBrk="1" hangingPunct="1"/>
            <a:r>
              <a:rPr lang="en-US" altLang="en-US" sz="2000" smtClean="0">
                <a:latin typeface="Lucida Sans" pitchFamily="34" charset="0"/>
              </a:rPr>
              <a:t>Up to </a:t>
            </a:r>
            <a:r>
              <a:rPr lang="en-US" altLang="en-US" sz="2000" b="1" smtClean="0">
                <a:latin typeface="Lucida Sans" pitchFamily="34" charset="0"/>
              </a:rPr>
              <a:t>$750</a:t>
            </a:r>
            <a:r>
              <a:rPr lang="en-US" altLang="en-US" sz="2000" smtClean="0">
                <a:latin typeface="Lucida Sans" pitchFamily="34" charset="0"/>
              </a:rPr>
              <a:t> for first year college students</a:t>
            </a:r>
          </a:p>
          <a:p>
            <a:pPr lvl="1" eaLnBrk="1" hangingPunct="1"/>
            <a:r>
              <a:rPr lang="en-US" altLang="en-US" sz="2000" smtClean="0">
                <a:latin typeface="Lucida Sans" pitchFamily="34" charset="0"/>
              </a:rPr>
              <a:t>Up to </a:t>
            </a:r>
            <a:r>
              <a:rPr lang="en-US" altLang="en-US" sz="2000" b="1" smtClean="0">
                <a:latin typeface="Lucida Sans" pitchFamily="34" charset="0"/>
              </a:rPr>
              <a:t>$1,300</a:t>
            </a:r>
            <a:r>
              <a:rPr lang="en-US" altLang="en-US" sz="2000" smtClean="0">
                <a:latin typeface="Lucida Sans" pitchFamily="34" charset="0"/>
              </a:rPr>
              <a:t> for second year college students</a:t>
            </a:r>
          </a:p>
          <a:p>
            <a:pPr lvl="1" eaLnBrk="1" hangingPunct="1"/>
            <a:endParaRPr lang="en-US" altLang="en-US" sz="2000" smtClean="0">
              <a:latin typeface="Lucida Sans" pitchFamily="34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 smtClean="0">
                <a:latin typeface="Lucida Sans" pitchFamily="34" charset="0"/>
              </a:rPr>
              <a:t>Simply check that you were a “</a:t>
            </a:r>
            <a:r>
              <a:rPr lang="en-US" altLang="en-US" sz="2000" b="1" smtClean="0">
                <a:latin typeface="Lucida Sans" pitchFamily="34" charset="0"/>
              </a:rPr>
              <a:t>State Scholar Graduate</a:t>
            </a:r>
            <a:r>
              <a:rPr lang="en-US" altLang="en-US" sz="2000" smtClean="0">
                <a:latin typeface="Lucida Sans" pitchFamily="34" charset="0"/>
              </a:rPr>
              <a:t>” on your Free Application for Federal Student Aid form to see if you qualify.</a:t>
            </a:r>
            <a:endParaRPr lang="en-US" altLang="en-US" sz="1800" smtClean="0"/>
          </a:p>
        </p:txBody>
      </p:sp>
      <p:pic>
        <p:nvPicPr>
          <p:cNvPr id="153604" name="Picture 4" descr="arkscholars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205538"/>
            <a:ext cx="5508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5425"/>
            <a:ext cx="9144000" cy="1008063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As An Arkansas Scholar, You Will Be Better Prepared For…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4270375" y="2233613"/>
            <a:ext cx="4560888" cy="2058987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Work</a:t>
            </a:r>
          </a:p>
          <a:p>
            <a:pPr eaLnBrk="1" hangingPunct="1"/>
            <a:r>
              <a:rPr lang="en-US" altLang="en-US" sz="3600" b="1" smtClean="0"/>
              <a:t>Technical School</a:t>
            </a:r>
          </a:p>
          <a:p>
            <a:pPr eaLnBrk="1" hangingPunct="1"/>
            <a:r>
              <a:rPr lang="en-US" altLang="en-US" sz="3600" b="1" smtClean="0"/>
              <a:t>College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31748" name="Picture 4" descr="j0399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63" y="1963738"/>
            <a:ext cx="39020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373063" y="5524500"/>
            <a:ext cx="8389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BC9800"/>
                </a:solidFill>
                <a:latin typeface="Century Gothic" pitchFamily="34" charset="0"/>
              </a:rPr>
              <a:t>But most importantly, you will be prepared for…</a:t>
            </a:r>
          </a:p>
        </p:txBody>
      </p:sp>
      <p:pic>
        <p:nvPicPr>
          <p:cNvPr id="128007" name="Picture 7" descr="arkscholars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8" y="6154738"/>
            <a:ext cx="5048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  <p:bldP spid="1280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225425"/>
            <a:ext cx="8772525" cy="2379663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U.S. students spend </a:t>
            </a:r>
            <a:r>
              <a:rPr lang="en-US" dirty="0" smtClean="0">
                <a:solidFill>
                  <a:srgbClr val="E6BA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175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days a year in  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school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371475" y="2732088"/>
            <a:ext cx="7691438" cy="34686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Other nations’ students spend up to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E6BA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220</a:t>
            </a:r>
            <a:r>
              <a:rPr lang="en-US" sz="2800" dirty="0" smtClean="0">
                <a:solidFill>
                  <a:srgbClr val="D6DB0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days a year in school</a:t>
            </a:r>
          </a:p>
        </p:txBody>
      </p:sp>
      <p:pic>
        <p:nvPicPr>
          <p:cNvPr id="140292" name="Picture 4" descr="arkscholars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6129338"/>
            <a:ext cx="6556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079500" y="457200"/>
            <a:ext cx="690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latin typeface="Century Gothic" pitchFamily="34" charset="0"/>
              </a:rPr>
              <a:t>Global Competition</a:t>
            </a:r>
          </a:p>
        </p:txBody>
      </p:sp>
      <p:pic>
        <p:nvPicPr>
          <p:cNvPr id="5126" name="Picture 6" descr="j040936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324225"/>
            <a:ext cx="22542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j0409483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6600" y="4076700"/>
            <a:ext cx="39306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98" decel="100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j0387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8" name="Picture 6" descr="arkscholars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8" y="6154738"/>
            <a:ext cx="5540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25425"/>
            <a:ext cx="8494713" cy="1008063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What Do You Do Now?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 rot="10800000" flipV="1">
            <a:off x="241300" y="1625600"/>
            <a:ext cx="3276600" cy="2884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smtClean="0"/>
              <a:t>Make your time in the classroom COUNT!</a:t>
            </a:r>
            <a:endParaRPr lang="en-US" altLang="en-US" smtClean="0"/>
          </a:p>
        </p:txBody>
      </p:sp>
      <p:pic>
        <p:nvPicPr>
          <p:cNvPr id="129029" name="Picture 5" descr="arkscholars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192838"/>
            <a:ext cx="4953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leeper 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50032"/>
              </a:clrFrom>
              <a:clrTo>
                <a:srgbClr val="65003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4675" y="1739900"/>
            <a:ext cx="619125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 1"/>
          <p:cNvGraphicFramePr/>
          <p:nvPr/>
        </p:nvGraphicFramePr>
        <p:xfrm>
          <a:off x="204186" y="3577701"/>
          <a:ext cx="3675355" cy="1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5425"/>
            <a:ext cx="9144000" cy="1008063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Do This and Enjoy the Successes that</a:t>
            </a:r>
            <a:br>
              <a:rPr lang="en-US" altLang="en-US" sz="3600" b="1" smtClean="0"/>
            </a:br>
            <a:r>
              <a:rPr lang="en-US" altLang="en-US" sz="3600" b="1" smtClean="0"/>
              <a:t>Life Holds for You!</a:t>
            </a:r>
            <a:endParaRPr lang="en-US" altLang="en-US" sz="3600" b="1" smtClean="0">
              <a:latin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516188"/>
            <a:ext cx="3881438" cy="3519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Decide to be an Arkansas Scholar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Take the recommended courses in high school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Don’t miss too many days of school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Do your best—make C’s or better in every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Stay on course and graduate</a:t>
            </a:r>
          </a:p>
        </p:txBody>
      </p:sp>
      <p:pic>
        <p:nvPicPr>
          <p:cNvPr id="34820" name="Picture 4" descr="j04101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225" y="2168525"/>
            <a:ext cx="499427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9" name="Picture 5" descr="arkscholars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6192838"/>
            <a:ext cx="4953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5" name="Picture 7" descr="j04100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62363"/>
            <a:ext cx="481965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7" name="Picture 9" descr="j0422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650" y="0"/>
            <a:ext cx="432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4" name="Picture 6" descr="j03997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5063" y="0"/>
            <a:ext cx="39020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9" name="Picture 11" descr="arkscholars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5538" y="2293938"/>
            <a:ext cx="32258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12"/>
          <p:cNvSpPr txBox="1">
            <a:spLocks noChangeArrowheads="1"/>
          </p:cNvSpPr>
          <p:nvPr/>
        </p:nvSpPr>
        <p:spPr bwMode="auto">
          <a:xfrm>
            <a:off x="0" y="5670550"/>
            <a:ext cx="607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/>
              <a:t>A Program of the Arkansas Business Education Alliance &amp; Your Local Chambers of Commerce     (2015)</a:t>
            </a:r>
            <a:endParaRPr lang="en-US" altLang="en-US">
              <a:latin typeface="Century Gothic" pitchFamily="34" charset="0"/>
            </a:endParaRPr>
          </a:p>
        </p:txBody>
      </p:sp>
      <p:pic>
        <p:nvPicPr>
          <p:cNvPr id="35847" name="Picture 13" descr="j0400341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257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281113" y="147638"/>
            <a:ext cx="6840537" cy="1008062"/>
          </a:xfrm>
          <a:noFill/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Fact</a:t>
            </a:r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3684588" y="1173163"/>
            <a:ext cx="4271962" cy="40830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en-US" altLang="en-US" sz="18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It is estimated that over 90% of the 30 fastest growing jobs will require additional education or training beyond high school.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200" smtClean="0"/>
              <a:t>U.S. Department of Labor (2010 - 2020)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smtClean="0">
                <a:solidFill>
                  <a:srgbClr val="FF0000"/>
                </a:solidFill>
              </a:rPr>
              <a:t>Will you be ready</a:t>
            </a:r>
            <a:r>
              <a:rPr lang="en-US" altLang="en-US" sz="3600" smtClean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6148" name="Picture 29" descr="j017883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1855788"/>
            <a:ext cx="2794000" cy="4213225"/>
          </a:xfrm>
          <a:noFill/>
        </p:spPr>
      </p:pic>
      <p:pic>
        <p:nvPicPr>
          <p:cNvPr id="68638" name="Picture 30" descr="arkscholars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338" y="6129338"/>
            <a:ext cx="6556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6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0" grpId="0"/>
      <p:bldP spid="686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622300" y="24384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3200">
              <a:latin typeface="Tahoma" pitchFamily="34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705600" y="2667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title"/>
          </p:nvPr>
        </p:nvSpPr>
        <p:spPr>
          <a:xfrm>
            <a:off x="1274763" y="152400"/>
            <a:ext cx="6840537" cy="1008063"/>
          </a:xfrm>
          <a:noFill/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Typical Life Span</a:t>
            </a:r>
          </a:p>
        </p:txBody>
      </p:sp>
      <p:sp>
        <p:nvSpPr>
          <p:cNvPr id="7173" name="Text Box 22"/>
          <p:cNvSpPr txBox="1">
            <a:spLocks noChangeArrowheads="1"/>
          </p:cNvSpPr>
          <p:nvPr/>
        </p:nvSpPr>
        <p:spPr bwMode="auto">
          <a:xfrm>
            <a:off x="1092200" y="31115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entury Gothic" pitchFamily="34" charset="0"/>
              </a:rPr>
              <a:t>0-14</a:t>
            </a:r>
          </a:p>
        </p:txBody>
      </p:sp>
      <p:sp>
        <p:nvSpPr>
          <p:cNvPr id="7174" name="Text Box 23"/>
          <p:cNvSpPr txBox="1">
            <a:spLocks noChangeArrowheads="1"/>
          </p:cNvSpPr>
          <p:nvPr/>
        </p:nvSpPr>
        <p:spPr bwMode="auto">
          <a:xfrm>
            <a:off x="3822700" y="47244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entury Gothic" pitchFamily="34" charset="0"/>
              </a:rPr>
              <a:t>Ages 22-70</a:t>
            </a:r>
          </a:p>
        </p:txBody>
      </p:sp>
      <p:sp>
        <p:nvSpPr>
          <p:cNvPr id="7175" name="Text Box 24"/>
          <p:cNvSpPr txBox="1">
            <a:spLocks noChangeArrowheads="1"/>
          </p:cNvSpPr>
          <p:nvPr/>
        </p:nvSpPr>
        <p:spPr bwMode="auto">
          <a:xfrm>
            <a:off x="7569200" y="3314700"/>
            <a:ext cx="109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entury Gothic" pitchFamily="34" charset="0"/>
              </a:rPr>
              <a:t>70-90</a:t>
            </a:r>
          </a:p>
        </p:txBody>
      </p:sp>
      <p:grpSp>
        <p:nvGrpSpPr>
          <p:cNvPr id="7176" name="Group 26"/>
          <p:cNvGrpSpPr>
            <a:grpSpLocks noChangeAspect="1"/>
          </p:cNvGrpSpPr>
          <p:nvPr/>
        </p:nvGrpSpPr>
        <p:grpSpPr bwMode="auto">
          <a:xfrm>
            <a:off x="0" y="2746375"/>
            <a:ext cx="8856663" cy="3371850"/>
            <a:chOff x="144" y="1746"/>
            <a:chExt cx="5579" cy="2124"/>
          </a:xfrm>
        </p:grpSpPr>
        <p:sp>
          <p:nvSpPr>
            <p:cNvPr id="7181" name="AutoShape 25"/>
            <p:cNvSpPr>
              <a:spLocks noChangeAspect="1" noChangeArrowheads="1" noTextEdit="1"/>
            </p:cNvSpPr>
            <p:nvPr/>
          </p:nvSpPr>
          <p:spPr bwMode="auto">
            <a:xfrm>
              <a:off x="144" y="1746"/>
              <a:ext cx="5480" cy="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Rectangle 27"/>
            <p:cNvSpPr>
              <a:spLocks noChangeArrowheads="1"/>
            </p:cNvSpPr>
            <p:nvPr/>
          </p:nvSpPr>
          <p:spPr bwMode="auto">
            <a:xfrm>
              <a:off x="245" y="3105"/>
              <a:ext cx="3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000" b="1">
                  <a:solidFill>
                    <a:srgbClr val="000000"/>
                  </a:solidFill>
                  <a:latin typeface="Mead Bold" pitchFamily="2" charset="0"/>
                </a:rPr>
                <a:t>Age</a:t>
              </a:r>
              <a:endParaRPr lang="en-US" altLang="en-US"/>
            </a:p>
          </p:txBody>
        </p:sp>
        <p:sp>
          <p:nvSpPr>
            <p:cNvPr id="7183" name="Rectangle 28"/>
            <p:cNvSpPr>
              <a:spLocks noChangeArrowheads="1"/>
            </p:cNvSpPr>
            <p:nvPr/>
          </p:nvSpPr>
          <p:spPr bwMode="auto">
            <a:xfrm>
              <a:off x="240" y="3099"/>
              <a:ext cx="3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000" b="1">
                  <a:solidFill>
                    <a:srgbClr val="FFFFFF"/>
                  </a:solidFill>
                  <a:latin typeface="Mead Bold" pitchFamily="2" charset="0"/>
                </a:rPr>
                <a:t>Age</a:t>
              </a:r>
              <a:endParaRPr lang="en-US" altLang="en-US"/>
            </a:p>
          </p:txBody>
        </p:sp>
        <p:sp>
          <p:nvSpPr>
            <p:cNvPr id="7184" name="Rectangle 30"/>
            <p:cNvSpPr>
              <a:spLocks noChangeArrowheads="1"/>
            </p:cNvSpPr>
            <p:nvPr/>
          </p:nvSpPr>
          <p:spPr bwMode="auto">
            <a:xfrm>
              <a:off x="238" y="3291"/>
              <a:ext cx="3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000" b="1">
                  <a:solidFill>
                    <a:srgbClr val="FFFFFF"/>
                  </a:solidFill>
                  <a:latin typeface="Mead Bold" pitchFamily="2" charset="0"/>
                </a:rPr>
                <a:t>(yrs.)</a:t>
              </a:r>
              <a:endParaRPr lang="en-US" altLang="en-US"/>
            </a:p>
          </p:txBody>
        </p:sp>
        <p:grpSp>
          <p:nvGrpSpPr>
            <p:cNvPr id="7185" name="Group 33"/>
            <p:cNvGrpSpPr>
              <a:grpSpLocks/>
            </p:cNvGrpSpPr>
            <p:nvPr/>
          </p:nvGrpSpPr>
          <p:grpSpPr bwMode="auto">
            <a:xfrm>
              <a:off x="646" y="2738"/>
              <a:ext cx="4821" cy="49"/>
              <a:chOff x="646" y="2738"/>
              <a:chExt cx="4821" cy="49"/>
            </a:xfrm>
          </p:grpSpPr>
          <p:sp>
            <p:nvSpPr>
              <p:cNvPr id="7261" name="Line 31"/>
              <p:cNvSpPr>
                <a:spLocks noChangeShapeType="1"/>
              </p:cNvSpPr>
              <p:nvPr/>
            </p:nvSpPr>
            <p:spPr bwMode="auto">
              <a:xfrm>
                <a:off x="694" y="2786"/>
                <a:ext cx="4773" cy="1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2" name="Line 32"/>
              <p:cNvSpPr>
                <a:spLocks noChangeShapeType="1"/>
              </p:cNvSpPr>
              <p:nvPr/>
            </p:nvSpPr>
            <p:spPr bwMode="auto">
              <a:xfrm>
                <a:off x="646" y="2738"/>
                <a:ext cx="4773" cy="1"/>
              </a:xfrm>
              <a:prstGeom prst="line">
                <a:avLst/>
              </a:prstGeom>
              <a:noFill/>
              <a:ln w="127000">
                <a:solidFill>
                  <a:srgbClr val="00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6" name="Group 36"/>
            <p:cNvGrpSpPr>
              <a:grpSpLocks/>
            </p:cNvGrpSpPr>
            <p:nvPr/>
          </p:nvGrpSpPr>
          <p:grpSpPr bwMode="auto">
            <a:xfrm>
              <a:off x="646" y="2406"/>
              <a:ext cx="49" cy="664"/>
              <a:chOff x="646" y="2406"/>
              <a:chExt cx="49" cy="664"/>
            </a:xfrm>
          </p:grpSpPr>
          <p:sp>
            <p:nvSpPr>
              <p:cNvPr id="7259" name="Line 34"/>
              <p:cNvSpPr>
                <a:spLocks noChangeShapeType="1"/>
              </p:cNvSpPr>
              <p:nvPr/>
            </p:nvSpPr>
            <p:spPr bwMode="auto">
              <a:xfrm flipV="1">
                <a:off x="694" y="2454"/>
                <a:ext cx="1" cy="616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0" name="Line 35"/>
              <p:cNvSpPr>
                <a:spLocks noChangeShapeType="1"/>
              </p:cNvSpPr>
              <p:nvPr/>
            </p:nvSpPr>
            <p:spPr bwMode="auto">
              <a:xfrm flipV="1">
                <a:off x="646" y="2406"/>
                <a:ext cx="1" cy="616"/>
              </a:xfrm>
              <a:prstGeom prst="line">
                <a:avLst/>
              </a:prstGeom>
              <a:noFill/>
              <a:ln w="1270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7" name="Group 39"/>
            <p:cNvGrpSpPr>
              <a:grpSpLocks/>
            </p:cNvGrpSpPr>
            <p:nvPr/>
          </p:nvGrpSpPr>
          <p:grpSpPr bwMode="auto">
            <a:xfrm>
              <a:off x="5419" y="2406"/>
              <a:ext cx="49" cy="664"/>
              <a:chOff x="5419" y="2406"/>
              <a:chExt cx="49" cy="664"/>
            </a:xfrm>
          </p:grpSpPr>
          <p:sp>
            <p:nvSpPr>
              <p:cNvPr id="7257" name="Line 37"/>
              <p:cNvSpPr>
                <a:spLocks noChangeShapeType="1"/>
              </p:cNvSpPr>
              <p:nvPr/>
            </p:nvSpPr>
            <p:spPr bwMode="auto">
              <a:xfrm flipV="1">
                <a:off x="5467" y="2454"/>
                <a:ext cx="1" cy="616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8" name="Line 38"/>
              <p:cNvSpPr>
                <a:spLocks noChangeShapeType="1"/>
              </p:cNvSpPr>
              <p:nvPr/>
            </p:nvSpPr>
            <p:spPr bwMode="auto">
              <a:xfrm flipV="1">
                <a:off x="5419" y="2406"/>
                <a:ext cx="1" cy="616"/>
              </a:xfrm>
              <a:prstGeom prst="line">
                <a:avLst/>
              </a:prstGeom>
              <a:noFill/>
              <a:ln w="1270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8" name="Group 42"/>
            <p:cNvGrpSpPr>
              <a:grpSpLocks/>
            </p:cNvGrpSpPr>
            <p:nvPr/>
          </p:nvGrpSpPr>
          <p:grpSpPr bwMode="auto">
            <a:xfrm>
              <a:off x="2058" y="2556"/>
              <a:ext cx="49" cy="451"/>
              <a:chOff x="2058" y="2556"/>
              <a:chExt cx="49" cy="451"/>
            </a:xfrm>
          </p:grpSpPr>
          <p:sp>
            <p:nvSpPr>
              <p:cNvPr id="7255" name="Line 40"/>
              <p:cNvSpPr>
                <a:spLocks noChangeShapeType="1"/>
              </p:cNvSpPr>
              <p:nvPr/>
            </p:nvSpPr>
            <p:spPr bwMode="auto">
              <a:xfrm flipV="1">
                <a:off x="2106" y="2604"/>
                <a:ext cx="1" cy="403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6" name="Line 41"/>
              <p:cNvSpPr>
                <a:spLocks noChangeShapeType="1"/>
              </p:cNvSpPr>
              <p:nvPr/>
            </p:nvSpPr>
            <p:spPr bwMode="auto">
              <a:xfrm flipV="1">
                <a:off x="2058" y="2556"/>
                <a:ext cx="1" cy="403"/>
              </a:xfrm>
              <a:prstGeom prst="line">
                <a:avLst/>
              </a:prstGeom>
              <a:noFill/>
              <a:ln w="1270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9" name="Group 45"/>
            <p:cNvGrpSpPr>
              <a:grpSpLocks/>
            </p:cNvGrpSpPr>
            <p:nvPr/>
          </p:nvGrpSpPr>
          <p:grpSpPr bwMode="auto">
            <a:xfrm>
              <a:off x="4810" y="2559"/>
              <a:ext cx="49" cy="451"/>
              <a:chOff x="4810" y="2559"/>
              <a:chExt cx="49" cy="451"/>
            </a:xfrm>
          </p:grpSpPr>
          <p:sp>
            <p:nvSpPr>
              <p:cNvPr id="7253" name="Line 43"/>
              <p:cNvSpPr>
                <a:spLocks noChangeShapeType="1"/>
              </p:cNvSpPr>
              <p:nvPr/>
            </p:nvSpPr>
            <p:spPr bwMode="auto">
              <a:xfrm flipV="1">
                <a:off x="4858" y="2607"/>
                <a:ext cx="1" cy="403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4" name="Line 44"/>
              <p:cNvSpPr>
                <a:spLocks noChangeShapeType="1"/>
              </p:cNvSpPr>
              <p:nvPr/>
            </p:nvSpPr>
            <p:spPr bwMode="auto">
              <a:xfrm flipV="1">
                <a:off x="4810" y="2559"/>
                <a:ext cx="1" cy="403"/>
              </a:xfrm>
              <a:prstGeom prst="line">
                <a:avLst/>
              </a:prstGeom>
              <a:noFill/>
              <a:ln w="1270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90" name="Rectangle 46"/>
            <p:cNvSpPr>
              <a:spLocks noChangeArrowheads="1"/>
            </p:cNvSpPr>
            <p:nvPr/>
          </p:nvSpPr>
          <p:spPr bwMode="auto">
            <a:xfrm>
              <a:off x="4971" y="3271"/>
              <a:ext cx="6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000" b="1">
                  <a:solidFill>
                    <a:srgbClr val="000000"/>
                  </a:solidFill>
                  <a:latin typeface="Mead Bold" pitchFamily="2" charset="0"/>
                </a:rPr>
                <a:t>Average</a:t>
              </a:r>
              <a:endParaRPr lang="en-US" altLang="en-US"/>
            </a:p>
          </p:txBody>
        </p:sp>
        <p:sp>
          <p:nvSpPr>
            <p:cNvPr id="7191" name="Rectangle 47"/>
            <p:cNvSpPr>
              <a:spLocks noChangeArrowheads="1"/>
            </p:cNvSpPr>
            <p:nvPr/>
          </p:nvSpPr>
          <p:spPr bwMode="auto">
            <a:xfrm>
              <a:off x="4965" y="3265"/>
              <a:ext cx="6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000" b="1">
                  <a:solidFill>
                    <a:srgbClr val="FFFFFF"/>
                  </a:solidFill>
                  <a:latin typeface="Mead Bold" pitchFamily="2" charset="0"/>
                </a:rPr>
                <a:t>Average</a:t>
              </a:r>
              <a:endParaRPr lang="en-US" altLang="en-US"/>
            </a:p>
          </p:txBody>
        </p:sp>
        <p:sp>
          <p:nvSpPr>
            <p:cNvPr id="7192" name="Rectangle 48"/>
            <p:cNvSpPr>
              <a:spLocks noChangeArrowheads="1"/>
            </p:cNvSpPr>
            <p:nvPr/>
          </p:nvSpPr>
          <p:spPr bwMode="auto">
            <a:xfrm>
              <a:off x="5152" y="3463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000" b="1">
                  <a:solidFill>
                    <a:srgbClr val="000000"/>
                  </a:solidFill>
                  <a:latin typeface="Mead Bold" pitchFamily="2" charset="0"/>
                </a:rPr>
                <a:t>life </a:t>
              </a:r>
              <a:endParaRPr lang="en-US" altLang="en-US"/>
            </a:p>
          </p:txBody>
        </p:sp>
        <p:sp>
          <p:nvSpPr>
            <p:cNvPr id="7193" name="Rectangle 49"/>
            <p:cNvSpPr>
              <a:spLocks noChangeArrowheads="1"/>
            </p:cNvSpPr>
            <p:nvPr/>
          </p:nvSpPr>
          <p:spPr bwMode="auto">
            <a:xfrm>
              <a:off x="5146" y="3457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000" b="1">
                  <a:solidFill>
                    <a:srgbClr val="FFFFFF"/>
                  </a:solidFill>
                  <a:latin typeface="Mead Bold" pitchFamily="2" charset="0"/>
                </a:rPr>
                <a:t>life </a:t>
              </a:r>
              <a:endParaRPr lang="en-US" altLang="en-US"/>
            </a:p>
          </p:txBody>
        </p:sp>
        <p:sp>
          <p:nvSpPr>
            <p:cNvPr id="7194" name="Rectangle 50"/>
            <p:cNvSpPr>
              <a:spLocks noChangeArrowheads="1"/>
            </p:cNvSpPr>
            <p:nvPr/>
          </p:nvSpPr>
          <p:spPr bwMode="auto">
            <a:xfrm>
              <a:off x="4851" y="3655"/>
              <a:ext cx="8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000" b="1">
                  <a:solidFill>
                    <a:srgbClr val="000000"/>
                  </a:solidFill>
                  <a:latin typeface="Mead Bold" pitchFamily="2" charset="0"/>
                </a:rPr>
                <a:t>expectancy</a:t>
              </a:r>
              <a:endParaRPr lang="en-US" altLang="en-US"/>
            </a:p>
          </p:txBody>
        </p:sp>
        <p:sp>
          <p:nvSpPr>
            <p:cNvPr id="7195" name="Rectangle 51"/>
            <p:cNvSpPr>
              <a:spLocks noChangeArrowheads="1"/>
            </p:cNvSpPr>
            <p:nvPr/>
          </p:nvSpPr>
          <p:spPr bwMode="auto">
            <a:xfrm>
              <a:off x="4845" y="3649"/>
              <a:ext cx="8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000" b="1">
                  <a:solidFill>
                    <a:srgbClr val="FFFFFF"/>
                  </a:solidFill>
                  <a:latin typeface="Mead Bold" pitchFamily="2" charset="0"/>
                </a:rPr>
                <a:t>expectancy</a:t>
              </a:r>
              <a:endParaRPr lang="en-US" altLang="en-US"/>
            </a:p>
          </p:txBody>
        </p:sp>
        <p:sp>
          <p:nvSpPr>
            <p:cNvPr id="7196" name="Rectangle 52"/>
            <p:cNvSpPr>
              <a:spLocks noChangeArrowheads="1"/>
            </p:cNvSpPr>
            <p:nvPr/>
          </p:nvSpPr>
          <p:spPr bwMode="auto">
            <a:xfrm>
              <a:off x="3232" y="1793"/>
              <a:ext cx="50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800" b="1">
                  <a:solidFill>
                    <a:srgbClr val="000000"/>
                  </a:solidFill>
                  <a:latin typeface="Mead Bold" pitchFamily="2" charset="0"/>
                </a:rPr>
                <a:t>= 48 </a:t>
              </a:r>
              <a:endParaRPr lang="en-US" altLang="en-US"/>
            </a:p>
          </p:txBody>
        </p:sp>
        <p:sp>
          <p:nvSpPr>
            <p:cNvPr id="7197" name="Rectangle 53"/>
            <p:cNvSpPr>
              <a:spLocks noChangeArrowheads="1"/>
            </p:cNvSpPr>
            <p:nvPr/>
          </p:nvSpPr>
          <p:spPr bwMode="auto">
            <a:xfrm>
              <a:off x="3223" y="1785"/>
              <a:ext cx="50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Mead Bold" pitchFamily="2" charset="0"/>
                </a:rPr>
                <a:t>= 48 </a:t>
              </a:r>
              <a:endParaRPr lang="en-US" altLang="en-US"/>
            </a:p>
          </p:txBody>
        </p:sp>
        <p:sp>
          <p:nvSpPr>
            <p:cNvPr id="7198" name="Rectangle 54"/>
            <p:cNvSpPr>
              <a:spLocks noChangeArrowheads="1"/>
            </p:cNvSpPr>
            <p:nvPr/>
          </p:nvSpPr>
          <p:spPr bwMode="auto">
            <a:xfrm>
              <a:off x="2589" y="2062"/>
              <a:ext cx="1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800" b="1">
                  <a:solidFill>
                    <a:srgbClr val="000000"/>
                  </a:solidFill>
                  <a:latin typeface="Mead Bold" pitchFamily="2" charset="0"/>
                </a:rPr>
                <a:t>“</a:t>
              </a:r>
              <a:endParaRPr lang="en-US" altLang="en-US"/>
            </a:p>
          </p:txBody>
        </p:sp>
        <p:sp>
          <p:nvSpPr>
            <p:cNvPr id="7199" name="Rectangle 55"/>
            <p:cNvSpPr>
              <a:spLocks noChangeArrowheads="1"/>
            </p:cNvSpPr>
            <p:nvPr/>
          </p:nvSpPr>
          <p:spPr bwMode="auto">
            <a:xfrm>
              <a:off x="2580" y="2053"/>
              <a:ext cx="1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Mead Bold" pitchFamily="2" charset="0"/>
                </a:rPr>
                <a:t>“</a:t>
              </a:r>
              <a:endParaRPr lang="en-US" altLang="en-US"/>
            </a:p>
          </p:txBody>
        </p:sp>
        <p:sp>
          <p:nvSpPr>
            <p:cNvPr id="7200" name="Rectangle 56"/>
            <p:cNvSpPr>
              <a:spLocks noChangeArrowheads="1"/>
            </p:cNvSpPr>
            <p:nvPr/>
          </p:nvSpPr>
          <p:spPr bwMode="auto">
            <a:xfrm>
              <a:off x="2700" y="2062"/>
              <a:ext cx="150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800" b="1">
                  <a:solidFill>
                    <a:srgbClr val="000000"/>
                  </a:solidFill>
                  <a:latin typeface="Mead Bold" pitchFamily="2" charset="0"/>
                </a:rPr>
                <a:t>working years</a:t>
              </a:r>
              <a:endParaRPr lang="en-US" altLang="en-US"/>
            </a:p>
          </p:txBody>
        </p:sp>
        <p:sp>
          <p:nvSpPr>
            <p:cNvPr id="7201" name="Rectangle 57"/>
            <p:cNvSpPr>
              <a:spLocks noChangeArrowheads="1"/>
            </p:cNvSpPr>
            <p:nvPr/>
          </p:nvSpPr>
          <p:spPr bwMode="auto">
            <a:xfrm>
              <a:off x="2691" y="2053"/>
              <a:ext cx="150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Mead Bold" pitchFamily="2" charset="0"/>
                </a:rPr>
                <a:t>working years</a:t>
              </a:r>
              <a:endParaRPr lang="en-US" altLang="en-US"/>
            </a:p>
          </p:txBody>
        </p:sp>
        <p:sp>
          <p:nvSpPr>
            <p:cNvPr id="7202" name="Rectangle 58"/>
            <p:cNvSpPr>
              <a:spLocks noChangeArrowheads="1"/>
            </p:cNvSpPr>
            <p:nvPr/>
          </p:nvSpPr>
          <p:spPr bwMode="auto">
            <a:xfrm>
              <a:off x="4207" y="2062"/>
              <a:ext cx="1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800" b="1">
                  <a:solidFill>
                    <a:srgbClr val="000000"/>
                  </a:solidFill>
                  <a:latin typeface="Mead Bold" pitchFamily="2" charset="0"/>
                </a:rPr>
                <a:t>”</a:t>
              </a:r>
              <a:endParaRPr lang="en-US" altLang="en-US"/>
            </a:p>
          </p:txBody>
        </p:sp>
        <p:sp>
          <p:nvSpPr>
            <p:cNvPr id="7203" name="Rectangle 59"/>
            <p:cNvSpPr>
              <a:spLocks noChangeArrowheads="1"/>
            </p:cNvSpPr>
            <p:nvPr/>
          </p:nvSpPr>
          <p:spPr bwMode="auto">
            <a:xfrm>
              <a:off x="4199" y="2053"/>
              <a:ext cx="1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Mead Bold" pitchFamily="2" charset="0"/>
                </a:rPr>
                <a:t>”</a:t>
              </a:r>
              <a:endParaRPr lang="en-US" altLang="en-US"/>
            </a:p>
          </p:txBody>
        </p:sp>
        <p:grpSp>
          <p:nvGrpSpPr>
            <p:cNvPr id="7204" name="Group 62"/>
            <p:cNvGrpSpPr>
              <a:grpSpLocks/>
            </p:cNvGrpSpPr>
            <p:nvPr/>
          </p:nvGrpSpPr>
          <p:grpSpPr bwMode="auto">
            <a:xfrm>
              <a:off x="1775" y="2160"/>
              <a:ext cx="49" cy="895"/>
              <a:chOff x="1775" y="2160"/>
              <a:chExt cx="49" cy="895"/>
            </a:xfrm>
          </p:grpSpPr>
          <p:sp>
            <p:nvSpPr>
              <p:cNvPr id="7251" name="Line 60"/>
              <p:cNvSpPr>
                <a:spLocks noChangeShapeType="1"/>
              </p:cNvSpPr>
              <p:nvPr/>
            </p:nvSpPr>
            <p:spPr bwMode="auto">
              <a:xfrm flipV="1">
                <a:off x="1823" y="2208"/>
                <a:ext cx="1" cy="847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2" name="Line 61"/>
              <p:cNvSpPr>
                <a:spLocks noChangeShapeType="1"/>
              </p:cNvSpPr>
              <p:nvPr/>
            </p:nvSpPr>
            <p:spPr bwMode="auto">
              <a:xfrm flipV="1">
                <a:off x="1775" y="2160"/>
                <a:ext cx="1" cy="847"/>
              </a:xfrm>
              <a:prstGeom prst="line">
                <a:avLst/>
              </a:prstGeom>
              <a:noFill/>
              <a:ln w="1270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05" name="Group 65"/>
            <p:cNvGrpSpPr>
              <a:grpSpLocks/>
            </p:cNvGrpSpPr>
            <p:nvPr/>
          </p:nvGrpSpPr>
          <p:grpSpPr bwMode="auto">
            <a:xfrm>
              <a:off x="1527" y="2160"/>
              <a:ext cx="49" cy="901"/>
              <a:chOff x="1527" y="2160"/>
              <a:chExt cx="49" cy="901"/>
            </a:xfrm>
          </p:grpSpPr>
          <p:sp>
            <p:nvSpPr>
              <p:cNvPr id="7249" name="Line 63"/>
              <p:cNvSpPr>
                <a:spLocks noChangeShapeType="1"/>
              </p:cNvSpPr>
              <p:nvPr/>
            </p:nvSpPr>
            <p:spPr bwMode="auto">
              <a:xfrm flipV="1">
                <a:off x="1575" y="2208"/>
                <a:ext cx="1" cy="853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0" name="Line 64"/>
              <p:cNvSpPr>
                <a:spLocks noChangeShapeType="1"/>
              </p:cNvSpPr>
              <p:nvPr/>
            </p:nvSpPr>
            <p:spPr bwMode="auto">
              <a:xfrm flipV="1">
                <a:off x="1527" y="2160"/>
                <a:ext cx="1" cy="853"/>
              </a:xfrm>
              <a:prstGeom prst="line">
                <a:avLst/>
              </a:prstGeom>
              <a:noFill/>
              <a:ln w="1270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06" name="Rectangle 66"/>
            <p:cNvSpPr>
              <a:spLocks noChangeArrowheads="1"/>
            </p:cNvSpPr>
            <p:nvPr/>
          </p:nvSpPr>
          <p:spPr bwMode="auto">
            <a:xfrm>
              <a:off x="1748" y="3095"/>
              <a:ext cx="21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b="1">
                  <a:solidFill>
                    <a:srgbClr val="000000"/>
                  </a:solidFill>
                  <a:latin typeface="Mead Bold" pitchFamily="2" charset="0"/>
                </a:rPr>
                <a:t>18</a:t>
              </a:r>
              <a:endParaRPr lang="en-US" altLang="en-US"/>
            </a:p>
          </p:txBody>
        </p:sp>
        <p:sp>
          <p:nvSpPr>
            <p:cNvPr id="7207" name="Rectangle 67"/>
            <p:cNvSpPr>
              <a:spLocks noChangeArrowheads="1"/>
            </p:cNvSpPr>
            <p:nvPr/>
          </p:nvSpPr>
          <p:spPr bwMode="auto">
            <a:xfrm>
              <a:off x="1740" y="3087"/>
              <a:ext cx="21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b="1">
                  <a:solidFill>
                    <a:srgbClr val="FFFFFF"/>
                  </a:solidFill>
                  <a:latin typeface="Mead Bold" pitchFamily="2" charset="0"/>
                </a:rPr>
                <a:t>18</a:t>
              </a:r>
              <a:endParaRPr lang="en-US" altLang="en-US"/>
            </a:p>
          </p:txBody>
        </p:sp>
        <p:sp>
          <p:nvSpPr>
            <p:cNvPr id="7208" name="Rectangle 68"/>
            <p:cNvSpPr>
              <a:spLocks noChangeArrowheads="1"/>
            </p:cNvSpPr>
            <p:nvPr/>
          </p:nvSpPr>
          <p:spPr bwMode="auto">
            <a:xfrm>
              <a:off x="245" y="3105"/>
              <a:ext cx="3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000" b="1">
                  <a:solidFill>
                    <a:srgbClr val="000000"/>
                  </a:solidFill>
                  <a:latin typeface="Mead Bold" pitchFamily="2" charset="0"/>
                </a:rPr>
                <a:t>Age</a:t>
              </a:r>
              <a:endParaRPr lang="en-US" altLang="en-US"/>
            </a:p>
          </p:txBody>
        </p:sp>
        <p:sp>
          <p:nvSpPr>
            <p:cNvPr id="7209" name="Rectangle 69"/>
            <p:cNvSpPr>
              <a:spLocks noChangeArrowheads="1"/>
            </p:cNvSpPr>
            <p:nvPr/>
          </p:nvSpPr>
          <p:spPr bwMode="auto">
            <a:xfrm>
              <a:off x="240" y="3099"/>
              <a:ext cx="3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000" b="1">
                  <a:latin typeface="Mead Bold" pitchFamily="2" charset="0"/>
                </a:rPr>
                <a:t>Age</a:t>
              </a:r>
              <a:endParaRPr lang="en-US" altLang="en-US"/>
            </a:p>
          </p:txBody>
        </p:sp>
        <p:sp>
          <p:nvSpPr>
            <p:cNvPr id="7210" name="Rectangle 70"/>
            <p:cNvSpPr>
              <a:spLocks noChangeArrowheads="1"/>
            </p:cNvSpPr>
            <p:nvPr/>
          </p:nvSpPr>
          <p:spPr bwMode="auto">
            <a:xfrm>
              <a:off x="243" y="3297"/>
              <a:ext cx="3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000" b="1">
                  <a:solidFill>
                    <a:srgbClr val="000000"/>
                  </a:solidFill>
                  <a:latin typeface="Mead Bold" pitchFamily="2" charset="0"/>
                </a:rPr>
                <a:t>(yrs.)</a:t>
              </a:r>
              <a:endParaRPr lang="en-US" altLang="en-US"/>
            </a:p>
          </p:txBody>
        </p:sp>
        <p:sp>
          <p:nvSpPr>
            <p:cNvPr id="7211" name="Rectangle 71"/>
            <p:cNvSpPr>
              <a:spLocks noChangeArrowheads="1"/>
            </p:cNvSpPr>
            <p:nvPr/>
          </p:nvSpPr>
          <p:spPr bwMode="auto">
            <a:xfrm>
              <a:off x="433" y="329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endParaRPr lang="en-US" altLang="en-US"/>
            </a:p>
          </p:txBody>
        </p:sp>
        <p:grpSp>
          <p:nvGrpSpPr>
            <p:cNvPr id="7212" name="Group 74"/>
            <p:cNvGrpSpPr>
              <a:grpSpLocks/>
            </p:cNvGrpSpPr>
            <p:nvPr/>
          </p:nvGrpSpPr>
          <p:grpSpPr bwMode="auto">
            <a:xfrm>
              <a:off x="646" y="2738"/>
              <a:ext cx="4821" cy="49"/>
              <a:chOff x="646" y="2738"/>
              <a:chExt cx="4821" cy="49"/>
            </a:xfrm>
          </p:grpSpPr>
          <p:sp>
            <p:nvSpPr>
              <p:cNvPr id="7247" name="Line 72"/>
              <p:cNvSpPr>
                <a:spLocks noChangeShapeType="1"/>
              </p:cNvSpPr>
              <p:nvPr/>
            </p:nvSpPr>
            <p:spPr bwMode="auto">
              <a:xfrm>
                <a:off x="694" y="2786"/>
                <a:ext cx="4773" cy="1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8" name="Line 73"/>
              <p:cNvSpPr>
                <a:spLocks noChangeShapeType="1"/>
              </p:cNvSpPr>
              <p:nvPr/>
            </p:nvSpPr>
            <p:spPr bwMode="auto">
              <a:xfrm>
                <a:off x="646" y="2738"/>
                <a:ext cx="4773" cy="1"/>
              </a:xfrm>
              <a:prstGeom prst="line">
                <a:avLst/>
              </a:prstGeom>
              <a:noFill/>
              <a:ln w="127000">
                <a:solidFill>
                  <a:srgbClr val="00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13" name="Group 77"/>
            <p:cNvGrpSpPr>
              <a:grpSpLocks/>
            </p:cNvGrpSpPr>
            <p:nvPr/>
          </p:nvGrpSpPr>
          <p:grpSpPr bwMode="auto">
            <a:xfrm>
              <a:off x="646" y="2406"/>
              <a:ext cx="49" cy="664"/>
              <a:chOff x="646" y="2406"/>
              <a:chExt cx="49" cy="664"/>
            </a:xfrm>
          </p:grpSpPr>
          <p:sp>
            <p:nvSpPr>
              <p:cNvPr id="7245" name="Line 75"/>
              <p:cNvSpPr>
                <a:spLocks noChangeShapeType="1"/>
              </p:cNvSpPr>
              <p:nvPr/>
            </p:nvSpPr>
            <p:spPr bwMode="auto">
              <a:xfrm flipV="1">
                <a:off x="694" y="2454"/>
                <a:ext cx="1" cy="616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6" name="Line 76"/>
              <p:cNvSpPr>
                <a:spLocks noChangeShapeType="1"/>
              </p:cNvSpPr>
              <p:nvPr/>
            </p:nvSpPr>
            <p:spPr bwMode="auto">
              <a:xfrm flipV="1">
                <a:off x="646" y="2406"/>
                <a:ext cx="1" cy="616"/>
              </a:xfrm>
              <a:prstGeom prst="line">
                <a:avLst/>
              </a:prstGeom>
              <a:noFill/>
              <a:ln w="1270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14" name="Group 80"/>
            <p:cNvGrpSpPr>
              <a:grpSpLocks/>
            </p:cNvGrpSpPr>
            <p:nvPr/>
          </p:nvGrpSpPr>
          <p:grpSpPr bwMode="auto">
            <a:xfrm>
              <a:off x="5419" y="2406"/>
              <a:ext cx="49" cy="664"/>
              <a:chOff x="5419" y="2406"/>
              <a:chExt cx="49" cy="664"/>
            </a:xfrm>
          </p:grpSpPr>
          <p:sp>
            <p:nvSpPr>
              <p:cNvPr id="7243" name="Line 78"/>
              <p:cNvSpPr>
                <a:spLocks noChangeShapeType="1"/>
              </p:cNvSpPr>
              <p:nvPr/>
            </p:nvSpPr>
            <p:spPr bwMode="auto">
              <a:xfrm flipV="1">
                <a:off x="5467" y="2454"/>
                <a:ext cx="1" cy="616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4" name="Line 79"/>
              <p:cNvSpPr>
                <a:spLocks noChangeShapeType="1"/>
              </p:cNvSpPr>
              <p:nvPr/>
            </p:nvSpPr>
            <p:spPr bwMode="auto">
              <a:xfrm flipV="1">
                <a:off x="5419" y="2406"/>
                <a:ext cx="1" cy="616"/>
              </a:xfrm>
              <a:prstGeom prst="line">
                <a:avLst/>
              </a:prstGeom>
              <a:noFill/>
              <a:ln w="1270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15" name="Group 83"/>
            <p:cNvGrpSpPr>
              <a:grpSpLocks/>
            </p:cNvGrpSpPr>
            <p:nvPr/>
          </p:nvGrpSpPr>
          <p:grpSpPr bwMode="auto">
            <a:xfrm>
              <a:off x="2058" y="2556"/>
              <a:ext cx="49" cy="451"/>
              <a:chOff x="2058" y="2556"/>
              <a:chExt cx="49" cy="451"/>
            </a:xfrm>
          </p:grpSpPr>
          <p:sp>
            <p:nvSpPr>
              <p:cNvPr id="7241" name="Line 81"/>
              <p:cNvSpPr>
                <a:spLocks noChangeShapeType="1"/>
              </p:cNvSpPr>
              <p:nvPr/>
            </p:nvSpPr>
            <p:spPr bwMode="auto">
              <a:xfrm flipV="1">
                <a:off x="2106" y="2604"/>
                <a:ext cx="1" cy="403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2" name="Line 82"/>
              <p:cNvSpPr>
                <a:spLocks noChangeShapeType="1"/>
              </p:cNvSpPr>
              <p:nvPr/>
            </p:nvSpPr>
            <p:spPr bwMode="auto">
              <a:xfrm flipV="1">
                <a:off x="2058" y="2556"/>
                <a:ext cx="1" cy="403"/>
              </a:xfrm>
              <a:prstGeom prst="line">
                <a:avLst/>
              </a:prstGeom>
              <a:noFill/>
              <a:ln w="1270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16" name="Group 86"/>
            <p:cNvGrpSpPr>
              <a:grpSpLocks/>
            </p:cNvGrpSpPr>
            <p:nvPr/>
          </p:nvGrpSpPr>
          <p:grpSpPr bwMode="auto">
            <a:xfrm>
              <a:off x="4810" y="2559"/>
              <a:ext cx="49" cy="451"/>
              <a:chOff x="4810" y="2559"/>
              <a:chExt cx="49" cy="451"/>
            </a:xfrm>
          </p:grpSpPr>
          <p:sp>
            <p:nvSpPr>
              <p:cNvPr id="7239" name="Line 84"/>
              <p:cNvSpPr>
                <a:spLocks noChangeShapeType="1"/>
              </p:cNvSpPr>
              <p:nvPr/>
            </p:nvSpPr>
            <p:spPr bwMode="auto">
              <a:xfrm flipV="1">
                <a:off x="4858" y="2607"/>
                <a:ext cx="1" cy="403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0" name="Line 85"/>
              <p:cNvSpPr>
                <a:spLocks noChangeShapeType="1"/>
              </p:cNvSpPr>
              <p:nvPr/>
            </p:nvSpPr>
            <p:spPr bwMode="auto">
              <a:xfrm flipV="1">
                <a:off x="4810" y="2559"/>
                <a:ext cx="1" cy="403"/>
              </a:xfrm>
              <a:prstGeom prst="line">
                <a:avLst/>
              </a:prstGeom>
              <a:noFill/>
              <a:ln w="1270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17" name="Rectangle 87"/>
            <p:cNvSpPr>
              <a:spLocks noChangeArrowheads="1"/>
            </p:cNvSpPr>
            <p:nvPr/>
          </p:nvSpPr>
          <p:spPr bwMode="auto">
            <a:xfrm>
              <a:off x="4971" y="3271"/>
              <a:ext cx="6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000" b="1">
                  <a:solidFill>
                    <a:srgbClr val="000000"/>
                  </a:solidFill>
                  <a:latin typeface="Mead Bold" pitchFamily="2" charset="0"/>
                </a:rPr>
                <a:t>Average</a:t>
              </a:r>
              <a:endParaRPr lang="en-US" altLang="en-US"/>
            </a:p>
          </p:txBody>
        </p:sp>
        <p:sp>
          <p:nvSpPr>
            <p:cNvPr id="7218" name="Rectangle 88"/>
            <p:cNvSpPr>
              <a:spLocks noChangeArrowheads="1"/>
            </p:cNvSpPr>
            <p:nvPr/>
          </p:nvSpPr>
          <p:spPr bwMode="auto">
            <a:xfrm>
              <a:off x="4965" y="3265"/>
              <a:ext cx="6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000" b="1">
                  <a:latin typeface="Mead Bold" pitchFamily="2" charset="0"/>
                </a:rPr>
                <a:t>Average</a:t>
              </a:r>
              <a:endParaRPr lang="en-US" altLang="en-US"/>
            </a:p>
          </p:txBody>
        </p:sp>
        <p:sp>
          <p:nvSpPr>
            <p:cNvPr id="7219" name="Rectangle 89"/>
            <p:cNvSpPr>
              <a:spLocks noChangeArrowheads="1"/>
            </p:cNvSpPr>
            <p:nvPr/>
          </p:nvSpPr>
          <p:spPr bwMode="auto">
            <a:xfrm>
              <a:off x="5152" y="3463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000" b="1">
                  <a:solidFill>
                    <a:srgbClr val="000000"/>
                  </a:solidFill>
                  <a:latin typeface="Mead Bold" pitchFamily="2" charset="0"/>
                </a:rPr>
                <a:t>life </a:t>
              </a:r>
              <a:endParaRPr lang="en-US" altLang="en-US"/>
            </a:p>
          </p:txBody>
        </p:sp>
        <p:sp>
          <p:nvSpPr>
            <p:cNvPr id="7220" name="Rectangle 90"/>
            <p:cNvSpPr>
              <a:spLocks noChangeArrowheads="1"/>
            </p:cNvSpPr>
            <p:nvPr/>
          </p:nvSpPr>
          <p:spPr bwMode="auto">
            <a:xfrm>
              <a:off x="5146" y="3457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000" b="1">
                  <a:latin typeface="Mead Bold" pitchFamily="2" charset="0"/>
                </a:rPr>
                <a:t>life</a:t>
              </a:r>
              <a:r>
                <a:rPr lang="en-US" altLang="en-US" sz="2000" b="1">
                  <a:solidFill>
                    <a:srgbClr val="FFFFFF"/>
                  </a:solidFill>
                  <a:latin typeface="Mead Bold" pitchFamily="2" charset="0"/>
                </a:rPr>
                <a:t> </a:t>
              </a:r>
              <a:endParaRPr lang="en-US" altLang="en-US"/>
            </a:p>
          </p:txBody>
        </p:sp>
        <p:sp>
          <p:nvSpPr>
            <p:cNvPr id="7221" name="Rectangle 91"/>
            <p:cNvSpPr>
              <a:spLocks noChangeArrowheads="1"/>
            </p:cNvSpPr>
            <p:nvPr/>
          </p:nvSpPr>
          <p:spPr bwMode="auto">
            <a:xfrm>
              <a:off x="4851" y="3655"/>
              <a:ext cx="8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000" b="1">
                  <a:solidFill>
                    <a:srgbClr val="000000"/>
                  </a:solidFill>
                  <a:latin typeface="Mead Bold" pitchFamily="2" charset="0"/>
                </a:rPr>
                <a:t>expectancy</a:t>
              </a:r>
              <a:endParaRPr lang="en-US" altLang="en-US"/>
            </a:p>
          </p:txBody>
        </p:sp>
        <p:sp>
          <p:nvSpPr>
            <p:cNvPr id="7222" name="Rectangle 92"/>
            <p:cNvSpPr>
              <a:spLocks noChangeArrowheads="1"/>
            </p:cNvSpPr>
            <p:nvPr/>
          </p:nvSpPr>
          <p:spPr bwMode="auto">
            <a:xfrm>
              <a:off x="4845" y="3649"/>
              <a:ext cx="8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000" b="1">
                  <a:latin typeface="Mead Bold" pitchFamily="2" charset="0"/>
                </a:rPr>
                <a:t>expectancy</a:t>
              </a:r>
              <a:endParaRPr lang="en-US" altLang="en-US"/>
            </a:p>
          </p:txBody>
        </p:sp>
        <p:sp>
          <p:nvSpPr>
            <p:cNvPr id="7223" name="Rectangle 93"/>
            <p:cNvSpPr>
              <a:spLocks noChangeArrowheads="1"/>
            </p:cNvSpPr>
            <p:nvPr/>
          </p:nvSpPr>
          <p:spPr bwMode="auto">
            <a:xfrm>
              <a:off x="3232" y="1793"/>
              <a:ext cx="50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800" b="1">
                  <a:solidFill>
                    <a:srgbClr val="000000"/>
                  </a:solidFill>
                  <a:latin typeface="Mead Bold" pitchFamily="2" charset="0"/>
                </a:rPr>
                <a:t>= 48 </a:t>
              </a:r>
              <a:endParaRPr lang="en-US" altLang="en-US"/>
            </a:p>
          </p:txBody>
        </p:sp>
        <p:sp>
          <p:nvSpPr>
            <p:cNvPr id="7224" name="Rectangle 94"/>
            <p:cNvSpPr>
              <a:spLocks noChangeArrowheads="1"/>
            </p:cNvSpPr>
            <p:nvPr/>
          </p:nvSpPr>
          <p:spPr bwMode="auto">
            <a:xfrm>
              <a:off x="3223" y="1785"/>
              <a:ext cx="50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800" b="1">
                  <a:latin typeface="Mead Bold" pitchFamily="2" charset="0"/>
                </a:rPr>
                <a:t>= 48 </a:t>
              </a:r>
              <a:endParaRPr lang="en-US" altLang="en-US"/>
            </a:p>
          </p:txBody>
        </p:sp>
        <p:sp>
          <p:nvSpPr>
            <p:cNvPr id="7225" name="Rectangle 95"/>
            <p:cNvSpPr>
              <a:spLocks noChangeArrowheads="1"/>
            </p:cNvSpPr>
            <p:nvPr/>
          </p:nvSpPr>
          <p:spPr bwMode="auto">
            <a:xfrm>
              <a:off x="2589" y="2062"/>
              <a:ext cx="1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800" b="1">
                  <a:solidFill>
                    <a:srgbClr val="000000"/>
                  </a:solidFill>
                  <a:latin typeface="Mead Bold" pitchFamily="2" charset="0"/>
                </a:rPr>
                <a:t>“</a:t>
              </a:r>
              <a:endParaRPr lang="en-US" altLang="en-US"/>
            </a:p>
          </p:txBody>
        </p:sp>
        <p:sp>
          <p:nvSpPr>
            <p:cNvPr id="7226" name="Rectangle 96"/>
            <p:cNvSpPr>
              <a:spLocks noChangeArrowheads="1"/>
            </p:cNvSpPr>
            <p:nvPr/>
          </p:nvSpPr>
          <p:spPr bwMode="auto">
            <a:xfrm>
              <a:off x="2636" y="2053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7227" name="Rectangle 97"/>
            <p:cNvSpPr>
              <a:spLocks noChangeArrowheads="1"/>
            </p:cNvSpPr>
            <p:nvPr/>
          </p:nvSpPr>
          <p:spPr bwMode="auto">
            <a:xfrm>
              <a:off x="2700" y="2062"/>
              <a:ext cx="150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800" b="1">
                  <a:solidFill>
                    <a:srgbClr val="000000"/>
                  </a:solidFill>
                  <a:latin typeface="Mead Bold" pitchFamily="2" charset="0"/>
                </a:rPr>
                <a:t>working years</a:t>
              </a:r>
              <a:endParaRPr lang="en-US" altLang="en-US"/>
            </a:p>
          </p:txBody>
        </p:sp>
        <p:sp>
          <p:nvSpPr>
            <p:cNvPr id="7228" name="Rectangle 98"/>
            <p:cNvSpPr>
              <a:spLocks noChangeArrowheads="1"/>
            </p:cNvSpPr>
            <p:nvPr/>
          </p:nvSpPr>
          <p:spPr bwMode="auto">
            <a:xfrm>
              <a:off x="2691" y="2053"/>
              <a:ext cx="150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800" b="1">
                  <a:latin typeface="Mead Bold" pitchFamily="2" charset="0"/>
                </a:rPr>
                <a:t>working years</a:t>
              </a:r>
              <a:endParaRPr lang="en-US" altLang="en-US"/>
            </a:p>
          </p:txBody>
        </p:sp>
        <p:sp>
          <p:nvSpPr>
            <p:cNvPr id="7229" name="Rectangle 99"/>
            <p:cNvSpPr>
              <a:spLocks noChangeArrowheads="1"/>
            </p:cNvSpPr>
            <p:nvPr/>
          </p:nvSpPr>
          <p:spPr bwMode="auto">
            <a:xfrm>
              <a:off x="4207" y="2062"/>
              <a:ext cx="1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800" b="1">
                  <a:solidFill>
                    <a:srgbClr val="000000"/>
                  </a:solidFill>
                  <a:latin typeface="Mead Bold" pitchFamily="2" charset="0"/>
                </a:rPr>
                <a:t>”</a:t>
              </a:r>
              <a:endParaRPr lang="en-US" altLang="en-US"/>
            </a:p>
          </p:txBody>
        </p:sp>
        <p:sp>
          <p:nvSpPr>
            <p:cNvPr id="7230" name="Rectangle 100"/>
            <p:cNvSpPr>
              <a:spLocks noChangeArrowheads="1"/>
            </p:cNvSpPr>
            <p:nvPr/>
          </p:nvSpPr>
          <p:spPr bwMode="auto">
            <a:xfrm>
              <a:off x="4199" y="2053"/>
              <a:ext cx="1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2800" b="1">
                  <a:latin typeface="Mead Bold" pitchFamily="2" charset="0"/>
                </a:rPr>
                <a:t>”</a:t>
              </a:r>
              <a:endParaRPr lang="en-US" altLang="en-US"/>
            </a:p>
          </p:txBody>
        </p:sp>
        <p:grpSp>
          <p:nvGrpSpPr>
            <p:cNvPr id="7231" name="Group 103"/>
            <p:cNvGrpSpPr>
              <a:grpSpLocks/>
            </p:cNvGrpSpPr>
            <p:nvPr/>
          </p:nvGrpSpPr>
          <p:grpSpPr bwMode="auto">
            <a:xfrm>
              <a:off x="1775" y="2160"/>
              <a:ext cx="49" cy="895"/>
              <a:chOff x="1775" y="2160"/>
              <a:chExt cx="49" cy="895"/>
            </a:xfrm>
          </p:grpSpPr>
          <p:sp>
            <p:nvSpPr>
              <p:cNvPr id="7237" name="Line 101"/>
              <p:cNvSpPr>
                <a:spLocks noChangeShapeType="1"/>
              </p:cNvSpPr>
              <p:nvPr/>
            </p:nvSpPr>
            <p:spPr bwMode="auto">
              <a:xfrm flipV="1">
                <a:off x="1823" y="2208"/>
                <a:ext cx="1" cy="847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8" name="Line 102"/>
              <p:cNvSpPr>
                <a:spLocks noChangeShapeType="1"/>
              </p:cNvSpPr>
              <p:nvPr/>
            </p:nvSpPr>
            <p:spPr bwMode="auto">
              <a:xfrm flipV="1">
                <a:off x="1775" y="2160"/>
                <a:ext cx="1" cy="847"/>
              </a:xfrm>
              <a:prstGeom prst="line">
                <a:avLst/>
              </a:prstGeom>
              <a:noFill/>
              <a:ln w="1270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32" name="Group 106"/>
            <p:cNvGrpSpPr>
              <a:grpSpLocks/>
            </p:cNvGrpSpPr>
            <p:nvPr/>
          </p:nvGrpSpPr>
          <p:grpSpPr bwMode="auto">
            <a:xfrm>
              <a:off x="1527" y="2160"/>
              <a:ext cx="49" cy="901"/>
              <a:chOff x="1527" y="2160"/>
              <a:chExt cx="49" cy="901"/>
            </a:xfrm>
          </p:grpSpPr>
          <p:sp>
            <p:nvSpPr>
              <p:cNvPr id="7235" name="Line 104"/>
              <p:cNvSpPr>
                <a:spLocks noChangeShapeType="1"/>
              </p:cNvSpPr>
              <p:nvPr/>
            </p:nvSpPr>
            <p:spPr bwMode="auto">
              <a:xfrm flipV="1">
                <a:off x="1575" y="2208"/>
                <a:ext cx="1" cy="853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6" name="Line 105"/>
              <p:cNvSpPr>
                <a:spLocks noChangeShapeType="1"/>
              </p:cNvSpPr>
              <p:nvPr/>
            </p:nvSpPr>
            <p:spPr bwMode="auto">
              <a:xfrm flipV="1">
                <a:off x="1527" y="2160"/>
                <a:ext cx="1" cy="853"/>
              </a:xfrm>
              <a:prstGeom prst="line">
                <a:avLst/>
              </a:prstGeom>
              <a:noFill/>
              <a:ln w="1270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33" name="Rectangle 107"/>
            <p:cNvSpPr>
              <a:spLocks noChangeArrowheads="1"/>
            </p:cNvSpPr>
            <p:nvPr/>
          </p:nvSpPr>
          <p:spPr bwMode="auto">
            <a:xfrm>
              <a:off x="1748" y="3095"/>
              <a:ext cx="21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b="1">
                  <a:solidFill>
                    <a:srgbClr val="000000"/>
                  </a:solidFill>
                  <a:latin typeface="Mead Bold" pitchFamily="2" charset="0"/>
                </a:rPr>
                <a:t>18</a:t>
              </a:r>
              <a:endParaRPr lang="en-US" altLang="en-US"/>
            </a:p>
          </p:txBody>
        </p:sp>
        <p:sp>
          <p:nvSpPr>
            <p:cNvPr id="7234" name="Rectangle 108"/>
            <p:cNvSpPr>
              <a:spLocks noChangeArrowheads="1"/>
            </p:cNvSpPr>
            <p:nvPr/>
          </p:nvSpPr>
          <p:spPr bwMode="auto">
            <a:xfrm>
              <a:off x="1740" y="3087"/>
              <a:ext cx="21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b="1">
                  <a:latin typeface="Mead Bold" pitchFamily="2" charset="0"/>
                </a:rPr>
                <a:t>18</a:t>
              </a:r>
              <a:endParaRPr lang="en-US" altLang="en-US"/>
            </a:p>
          </p:txBody>
        </p:sp>
      </p:grpSp>
      <p:sp>
        <p:nvSpPr>
          <p:cNvPr id="69741" name="Text Box 109"/>
          <p:cNvSpPr txBox="1">
            <a:spLocks noChangeArrowheads="1"/>
          </p:cNvSpPr>
          <p:nvPr/>
        </p:nvSpPr>
        <p:spPr bwMode="auto">
          <a:xfrm>
            <a:off x="1739900" y="2251075"/>
            <a:ext cx="1852613" cy="806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65000"/>
              </a:lnSpc>
              <a:defRPr/>
            </a:pPr>
            <a:r>
              <a:rPr lang="en-US" sz="3600" dirty="0">
                <a:solidFill>
                  <a:srgbClr val="BC9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ad Bold" pitchFamily="2" charset="0"/>
              </a:rPr>
              <a:t>Critical</a:t>
            </a:r>
          </a:p>
          <a:p>
            <a:pPr>
              <a:lnSpc>
                <a:spcPct val="65000"/>
              </a:lnSpc>
              <a:defRPr/>
            </a:pPr>
            <a:r>
              <a:rPr lang="en-US" sz="3600" dirty="0">
                <a:solidFill>
                  <a:srgbClr val="BC9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ad Bold" pitchFamily="2" charset="0"/>
              </a:rPr>
              <a:t>period</a:t>
            </a:r>
          </a:p>
        </p:txBody>
      </p:sp>
      <p:sp>
        <p:nvSpPr>
          <p:cNvPr id="69742" name="AutoShape 110">
            <a:hlinkClick r:id="" action="ppaction://noaction">
              <a:snd r:embed="rId3" name="bomb.wav"/>
            </a:hlinkClick>
          </p:cNvPr>
          <p:cNvSpPr>
            <a:spLocks noChangeArrowheads="1"/>
          </p:cNvSpPr>
          <p:nvPr/>
        </p:nvSpPr>
        <p:spPr bwMode="auto">
          <a:xfrm rot="9191177" flipH="1" flipV="1">
            <a:off x="409575" y="3009900"/>
            <a:ext cx="1771650" cy="1498600"/>
          </a:xfrm>
          <a:prstGeom prst="lightningBolt">
            <a:avLst/>
          </a:prstGeom>
          <a:gradFill rotWithShape="1">
            <a:gsLst>
              <a:gs pos="0">
                <a:srgbClr val="31C0CF"/>
              </a:gs>
              <a:gs pos="50000">
                <a:srgbClr val="175960"/>
              </a:gs>
              <a:gs pos="100000">
                <a:srgbClr val="31C0CF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7179" name="Text Box 111"/>
          <p:cNvSpPr txBox="1">
            <a:spLocks noChangeArrowheads="1"/>
          </p:cNvSpPr>
          <p:nvPr/>
        </p:nvSpPr>
        <p:spPr bwMode="auto">
          <a:xfrm>
            <a:off x="1854200" y="4838700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Mead Bold" pitchFamily="2" charset="0"/>
              </a:rPr>
              <a:t>14</a:t>
            </a:r>
          </a:p>
        </p:txBody>
      </p:sp>
      <p:pic>
        <p:nvPicPr>
          <p:cNvPr id="69744" name="Picture 112" descr="arkscholars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338" y="6129338"/>
            <a:ext cx="6556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97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97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97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/>
      <p:bldP spid="69741" grpId="0" autoUpdateAnimBg="0"/>
      <p:bldP spid="69742" grpId="0" animBg="1"/>
      <p:bldP spid="6974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225425"/>
            <a:ext cx="8367713" cy="1008063"/>
          </a:xfrm>
        </p:spPr>
        <p:txBody>
          <a:bodyPr/>
          <a:lstStyle/>
          <a:p>
            <a:pPr algn="ctr"/>
            <a:r>
              <a:rPr lang="en-US" altLang="en-US" smtClean="0"/>
              <a:t>High School Transcript</a:t>
            </a:r>
            <a:br>
              <a:rPr lang="en-US" altLang="en-US" smtClean="0"/>
            </a:br>
            <a:r>
              <a:rPr lang="en-US" altLang="en-US" smtClean="0"/>
              <a:t>9</a:t>
            </a:r>
            <a:r>
              <a:rPr lang="en-US" altLang="en-US" baseline="30000" smtClean="0"/>
              <a:t>th</a:t>
            </a:r>
            <a:r>
              <a:rPr lang="en-US" altLang="en-US" smtClean="0"/>
              <a:t> – 12</a:t>
            </a:r>
            <a:r>
              <a:rPr lang="en-US" altLang="en-US" baseline="30000" smtClean="0"/>
              <a:t>th</a:t>
            </a:r>
            <a:r>
              <a:rPr lang="en-US" altLang="en-US" smtClean="0"/>
              <a:t> Grades Record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6" name="ClipArt Placeholder 3"/>
          <p:cNvSpPr>
            <a:spLocks noGrp="1" noTextEdit="1"/>
          </p:cNvSpPr>
          <p:nvPr>
            <p:ph type="clipArt" sz="half" idx="2"/>
          </p:nvPr>
        </p:nvSpPr>
        <p:spPr>
          <a:xfrm>
            <a:off x="5403850" y="1784350"/>
            <a:ext cx="2141538" cy="4416425"/>
          </a:xfrm>
        </p:spPr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1392238"/>
            <a:ext cx="7769225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>
          <a:xfrm>
            <a:off x="287338" y="123825"/>
            <a:ext cx="8461375" cy="1008063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Prepare Now for </a:t>
            </a:r>
            <a:r>
              <a:rPr lang="en-US" altLang="en-US" sz="3600" b="1" u="sng" smtClean="0"/>
              <a:t>YOUR</a:t>
            </a:r>
            <a:r>
              <a:rPr lang="en-US" altLang="en-US" sz="3600" b="1" smtClean="0"/>
              <a:t> Future!</a:t>
            </a:r>
          </a:p>
        </p:txBody>
      </p:sp>
      <p:sp>
        <p:nvSpPr>
          <p:cNvPr id="12084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663575" y="4891088"/>
            <a:ext cx="7767638" cy="1614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 smtClean="0"/>
              <a:t>The next four years are the best chance you have to determine your future.</a:t>
            </a:r>
          </a:p>
        </p:txBody>
      </p:sp>
      <p:pic>
        <p:nvPicPr>
          <p:cNvPr id="120845" name="Picture 13" descr="arkscholars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6129338"/>
            <a:ext cx="6556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High school biology teachers in U.S. reluctant to endorse evolution in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4088" y="1712913"/>
            <a:ext cx="4683125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1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452438"/>
            <a:ext cx="8872538" cy="1681163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In Just Four Short Years You Will Be Doing One of These: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08175" y="2274888"/>
            <a:ext cx="6840538" cy="3925887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BC9800"/>
                </a:solidFill>
              </a:rPr>
              <a:t>You will be attending college or technical school.</a:t>
            </a:r>
          </a:p>
          <a:p>
            <a:pPr eaLnBrk="1" hangingPunct="1"/>
            <a:r>
              <a:rPr lang="en-US" altLang="en-US" sz="2800" smtClean="0">
                <a:solidFill>
                  <a:srgbClr val="BC9800"/>
                </a:solidFill>
              </a:rPr>
              <a:t>You will be working either part-time or full-time.</a:t>
            </a:r>
          </a:p>
          <a:p>
            <a:pPr eaLnBrk="1" hangingPunct="1"/>
            <a:r>
              <a:rPr lang="en-US" altLang="en-US" sz="2800" smtClean="0">
                <a:solidFill>
                  <a:srgbClr val="BC9800"/>
                </a:solidFill>
              </a:rPr>
              <a:t>You will have or may be considering joining the military.</a:t>
            </a:r>
          </a:p>
          <a:p>
            <a:pPr eaLnBrk="1" hangingPunct="1"/>
            <a:r>
              <a:rPr lang="en-US" altLang="en-US" sz="2800" smtClean="0">
                <a:solidFill>
                  <a:srgbClr val="BC9800"/>
                </a:solidFill>
              </a:rPr>
              <a:t>Or you may be unemployed</a:t>
            </a:r>
            <a:r>
              <a:rPr lang="en-US" altLang="en-US" smtClean="0">
                <a:solidFill>
                  <a:srgbClr val="BC9800"/>
                </a:solidFill>
              </a:rPr>
              <a:t>…</a:t>
            </a:r>
          </a:p>
        </p:txBody>
      </p:sp>
      <p:pic>
        <p:nvPicPr>
          <p:cNvPr id="131076" name="Picture 4" descr="arkscholars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6129338"/>
            <a:ext cx="6556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1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2175" y="225425"/>
            <a:ext cx="7856538" cy="1008063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Can </a:t>
            </a:r>
            <a:r>
              <a:rPr lang="en-US" altLang="en-US" sz="3600" b="1" u="sng" smtClean="0"/>
              <a:t>You</a:t>
            </a:r>
            <a:r>
              <a:rPr lang="en-US" altLang="en-US" sz="3600" b="1" smtClean="0"/>
              <a:t> Succeed in</a:t>
            </a:r>
            <a:r>
              <a:rPr lang="en-US" altLang="en-US" sz="3200" smtClean="0"/>
              <a:t> </a:t>
            </a:r>
            <a:r>
              <a:rPr lang="en-US" altLang="en-US" sz="3600" b="1" smtClean="0"/>
              <a:t>Life</a:t>
            </a:r>
            <a:r>
              <a:rPr lang="en-US" altLang="en-US" sz="3600" b="1" smtClean="0">
                <a:latin typeface="Arial" charset="0"/>
              </a:rPr>
              <a:t>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1641475" y="1500188"/>
            <a:ext cx="6840538" cy="4421187"/>
          </a:xfrm>
        </p:spPr>
        <p:txBody>
          <a:bodyPr/>
          <a:lstStyle/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The level of education that you have will have a direct impact on the level of income that you are potentially able to earn.</a:t>
            </a:r>
          </a:p>
          <a:p>
            <a:pPr eaLnBrk="1" hangingPunct="1">
              <a:buFontTx/>
              <a:buNone/>
            </a:pPr>
            <a:endParaRPr lang="en-US" altLang="en-US" b="1" smtClean="0"/>
          </a:p>
          <a:p>
            <a:pPr eaLnBrk="1" hangingPunct="1"/>
            <a:r>
              <a:rPr lang="en-US" altLang="en-US" b="1" smtClean="0"/>
              <a:t>Ever wonder why so many people seem to struggle to make a living and yet some don’t? </a:t>
            </a:r>
          </a:p>
          <a:p>
            <a:pPr eaLnBrk="1" hangingPunct="1">
              <a:buFontTx/>
              <a:buNone/>
            </a:pPr>
            <a:endParaRPr lang="en-US" altLang="en-US" b="1" smtClean="0"/>
          </a:p>
          <a:p>
            <a:pPr eaLnBrk="1" hangingPunct="1"/>
            <a:r>
              <a:rPr lang="en-US" altLang="en-US" b="1" smtClean="0"/>
              <a:t>Education will provide a </a:t>
            </a:r>
            <a:r>
              <a:rPr lang="en-US" altLang="en-US" b="1" u="sng" smtClean="0"/>
              <a:t>return-on-investment</a:t>
            </a:r>
            <a:r>
              <a:rPr lang="en-US" altLang="en-US" b="1" smtClean="0"/>
              <a:t> to you for the remainder of your life.</a:t>
            </a:r>
          </a:p>
        </p:txBody>
      </p:sp>
      <p:pic>
        <p:nvPicPr>
          <p:cNvPr id="132100" name="Picture 4" descr="arkscholars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6129338"/>
            <a:ext cx="6556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98" decel="100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98" decel="1000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09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Biography report presentation">
  <a:themeElements>
    <a:clrScheme name="Biography report presentation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Biography report presentation">
      <a:majorFont>
        <a:latin typeface="Century Gothic"/>
        <a:ea typeface=""/>
        <a:cs typeface="Times New Roman"/>
      </a:majorFont>
      <a:minorFont>
        <a:latin typeface="Century Gothic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Biography report presentation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graphy report presentation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graphy report presentatio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graphy report presentation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graphy report presentation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graphy report presentation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graphy report presentation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graphy report presentation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Biography report presentation</Template>
  <TotalTime>2889</TotalTime>
  <Words>987</Words>
  <Application>Microsoft Office PowerPoint</Application>
  <PresentationFormat>On-screen Show (4:3)</PresentationFormat>
  <Paragraphs>267</Paragraphs>
  <Slides>33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Times New Roman</vt:lpstr>
      <vt:lpstr>Arial</vt:lpstr>
      <vt:lpstr>Century Gothic</vt:lpstr>
      <vt:lpstr>Tahoma</vt:lpstr>
      <vt:lpstr>Mead Bold</vt:lpstr>
      <vt:lpstr>Lucida Sans</vt:lpstr>
      <vt:lpstr>Wingdings</vt:lpstr>
      <vt:lpstr>Arial Unicode MS</vt:lpstr>
      <vt:lpstr>Biography report presentation</vt:lpstr>
      <vt:lpstr>Microsoft Office Excel Chart</vt:lpstr>
      <vt:lpstr>The Arkansas Scholars Program   Supported by:  The Arkansas Business &amp; Education Alliance  (ABEA) and Your Local Chamber of Commerce</vt:lpstr>
      <vt:lpstr> Arkansas Scholars  </vt:lpstr>
      <vt:lpstr> U.S. students spend 175 days a year in      school</vt:lpstr>
      <vt:lpstr>Fact</vt:lpstr>
      <vt:lpstr>Typical Life Span</vt:lpstr>
      <vt:lpstr>High School Transcript 9th – 12th Grades Record</vt:lpstr>
      <vt:lpstr>Prepare Now for YOUR Future!</vt:lpstr>
      <vt:lpstr>In Just Four Short Years You Will Be Doing One of These:</vt:lpstr>
      <vt:lpstr>Can You Succeed in Life?</vt:lpstr>
      <vt:lpstr>How Can I Invest in My Education?</vt:lpstr>
      <vt:lpstr>Slide 11</vt:lpstr>
      <vt:lpstr>Budget for a $1,963 Monthly Salary</vt:lpstr>
      <vt:lpstr>Slide 13</vt:lpstr>
      <vt:lpstr>Jobs Requiring A High School Diploma</vt:lpstr>
      <vt:lpstr>Careers Requiring High School + 1 Year of Technical School or On-the-Job Training</vt:lpstr>
      <vt:lpstr>Careers Available With an Associates Degree (AA) or Technical Training</vt:lpstr>
      <vt:lpstr>Careers Requiring a Bachelor’s Degree </vt:lpstr>
      <vt:lpstr>Careers Requiring an Advanced Degree</vt:lpstr>
      <vt:lpstr>Employers Hire &amp; Promote People Who: </vt:lpstr>
      <vt:lpstr>The Next Four Years Will Make a Difference in Your Future!  </vt:lpstr>
      <vt:lpstr>YOU Can Be an Arkansas Scholar!   Success comes at a price. A good education will pay you back for the rest of your life!</vt:lpstr>
      <vt:lpstr>Show Me the Money! </vt:lpstr>
      <vt:lpstr>Slide 23</vt:lpstr>
      <vt:lpstr>Slide 24</vt:lpstr>
      <vt:lpstr>What You Have To Do To Become An Arkansas Scholar….</vt:lpstr>
      <vt:lpstr>What’s In It    For You?</vt:lpstr>
      <vt:lpstr>What’s in it for you?</vt:lpstr>
      <vt:lpstr>What’s In It For You?</vt:lpstr>
      <vt:lpstr>As An Arkansas Scholar, You Will Be Better Prepared For…</vt:lpstr>
      <vt:lpstr>Slide 30</vt:lpstr>
      <vt:lpstr>What Do You Do Now?</vt:lpstr>
      <vt:lpstr>Do This and Enjoy the Successes that Life Holds for You!</vt:lpstr>
      <vt:lpstr>Slide 33</vt:lpstr>
    </vt:vector>
  </TitlesOfParts>
  <Company>Jonesboro Regional Chamber of Commerce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Arkansas Scholars</dc:title>
  <dc:creator>Administrator</dc:creator>
  <cp:lastModifiedBy>Admin</cp:lastModifiedBy>
  <cp:revision>193</cp:revision>
  <cp:lastPrinted>1601-01-01T00:00:00Z</cp:lastPrinted>
  <dcterms:created xsi:type="dcterms:W3CDTF">2007-02-26T16:00:01Z</dcterms:created>
  <dcterms:modified xsi:type="dcterms:W3CDTF">2016-05-21T02:51:18Z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TC101030671033</vt:lpwstr>
  </property>
</Properties>
</file>